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4" r:id="rId2"/>
    <p:sldId id="257" r:id="rId3"/>
    <p:sldId id="258" r:id="rId4"/>
    <p:sldId id="259" r:id="rId5"/>
    <p:sldId id="266" r:id="rId6"/>
    <p:sldId id="267" r:id="rId7"/>
    <p:sldId id="268" r:id="rId8"/>
    <p:sldId id="269" r:id="rId9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7E0A55-9DA4-4083-8A55-363EA3B2339F}" type="datetimeFigureOut">
              <a:rPr lang="th-TH" smtClean="0"/>
              <a:pPr/>
              <a:t>22/01/56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D8AC28-FC97-49D3-9873-492B85A19B40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2" name="สี่เหลี่ยมผืนผ้า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สี่เหลี่ยมผืนผ้า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สี่เหลี่ยมผืนผ้า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สี่เหลี่ยมผืนผ้า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สี่เหลี่ยมผืนผ้า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56" name="สี่เหลี่ยมผืนผ้า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สี่เหลี่ยมผืนผ้า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สี่เหลี่ยมผืนผ้า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สี่เหลี่ยมผืนผ้า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7E0A55-9DA4-4083-8A55-363EA3B2339F}" type="datetimeFigureOut">
              <a:rPr lang="th-TH" smtClean="0"/>
              <a:pPr/>
              <a:t>22/01/56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D8AC28-FC97-49D3-9873-492B85A19B4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7E0A55-9DA4-4083-8A55-363EA3B2339F}" type="datetimeFigureOut">
              <a:rPr lang="th-TH" smtClean="0"/>
              <a:pPr/>
              <a:t>22/01/56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D8AC28-FC97-49D3-9873-492B85A19B4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7E0A55-9DA4-4083-8A55-363EA3B2339F}" type="datetimeFigureOut">
              <a:rPr lang="th-TH" smtClean="0"/>
              <a:pPr/>
              <a:t>22/01/56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D8AC28-FC97-49D3-9873-492B85A19B4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รูปแบบอิสระ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รูปแบบอิสระ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รูปแบบอิสระ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รูปแบบอิสระ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รูปแบบอิสระ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รูปแบบอิสระ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รูปแบบอิสระ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รูปแบบอิสระ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รูปแบบอิสระ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รูปแบบอิสระ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รูปแบบอิสระ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รูปแบบอิสระ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รูปแบบอิสระ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รูปแบบอิสระ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รูปแบบอิสระ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7E0A55-9DA4-4083-8A55-363EA3B2339F}" type="datetimeFigureOut">
              <a:rPr lang="th-TH" smtClean="0"/>
              <a:pPr/>
              <a:t>22/01/56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D8AC28-FC97-49D3-9873-492B85A19B40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สี่เหลี่ยมผืนผ้า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สี่เหลี่ยมผืนผ้า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7E0A55-9DA4-4083-8A55-363EA3B2339F}" type="datetimeFigureOut">
              <a:rPr lang="th-TH" smtClean="0"/>
              <a:pPr/>
              <a:t>22/01/56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D8AC28-FC97-49D3-9873-492B85A19B4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สี่เหลี่ยมผืนผ้า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เนื้อหา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7E0A55-9DA4-4083-8A55-363EA3B2339F}" type="datetimeFigureOut">
              <a:rPr lang="th-TH" smtClean="0"/>
              <a:pPr/>
              <a:t>22/01/56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D8AC28-FC97-49D3-9873-492B85A19B40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สี่เหลี่ยมผืนผ้า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สี่เหลี่ยมผืนผ้า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สี่เหลี่ยมผืนผ้า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สี่เหลี่ยมผืนผ้า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สี่เหลี่ยมผืนผ้า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สี่เหลี่ยมผืนผ้า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สี่เหลี่ยมผืนผ้า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7E0A55-9DA4-4083-8A55-363EA3B2339F}" type="datetimeFigureOut">
              <a:rPr lang="th-TH" smtClean="0"/>
              <a:pPr/>
              <a:t>22/01/56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D8AC28-FC97-49D3-9873-492B85A19B4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7E0A55-9DA4-4083-8A55-363EA3B2339F}" type="datetimeFigureOut">
              <a:rPr lang="th-TH" smtClean="0"/>
              <a:pPr/>
              <a:t>22/01/56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D8AC28-FC97-49D3-9873-492B85A19B4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7E0A55-9DA4-4083-8A55-363EA3B2339F}" type="datetimeFigureOut">
              <a:rPr lang="th-TH" smtClean="0"/>
              <a:pPr/>
              <a:t>22/01/56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D8AC28-FC97-49D3-9873-492B85A19B4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สี่เหลี่ยมผืนผ้า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ตัวเชื่อมต่อตรง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กลุ่ม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ตัวเชื่อมต่อตรง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ตัวเชื่อมต่อตรง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ตัวเชื่อมต่อตรง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grpSp>
        <p:nvGrpSpPr>
          <p:cNvPr id="14" name="กลุ่ม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ตัวเชื่อมต่อตรง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ตัวเชื่อมต่อตรง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ตัวเชื่อมต่อตรง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กลุ่ม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ตัวเชื่อมต่อตรง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ตัวเชื่อมต่อตรง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ตัวเชื่อมต่อตรง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A77E0A55-9DA4-4083-8A55-363EA3B2339F}" type="datetimeFigureOut">
              <a:rPr lang="th-TH" smtClean="0"/>
              <a:pPr/>
              <a:t>22/01/56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5BD8AC28-FC97-49D3-9873-492B85A19B4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77E0A55-9DA4-4083-8A55-363EA3B2339F}" type="datetimeFigureOut">
              <a:rPr lang="th-TH" smtClean="0"/>
              <a:pPr/>
              <a:t>22/01/56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5BD8AC28-FC97-49D3-9873-492B85A19B40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white">
          <a:xfrm>
            <a:off x="395288" y="214290"/>
            <a:ext cx="8424862" cy="1201757"/>
          </a:xfrm>
          <a:prstGeom prst="rect">
            <a:avLst/>
          </a:prstGeom>
          <a:solidFill>
            <a:srgbClr val="000000"/>
          </a:solidFill>
          <a:ln w="76200" cap="rnd">
            <a:solidFill>
              <a:srgbClr val="00FF00"/>
            </a:solidFill>
            <a:prstDash val="sysDot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h-TH" sz="6000" b="1" kern="0" dirty="0" smtClean="0">
                <a:solidFill>
                  <a:srgbClr val="FFFF00"/>
                </a:solidFill>
                <a:latin typeface="AgaraDull" pitchFamily="2" charset="0"/>
                <a:ea typeface="+mj-ea"/>
              </a:rPr>
              <a:t>สื่อมวลชนสัมพันธ์ </a:t>
            </a:r>
            <a:r>
              <a:rPr lang="en-US" sz="6000" b="1" kern="0" dirty="0" smtClean="0">
                <a:solidFill>
                  <a:srgbClr val="FFFF00"/>
                </a:solidFill>
                <a:latin typeface="AgaraDull" pitchFamily="2" charset="0"/>
                <a:ea typeface="+mj-ea"/>
              </a:rPr>
              <a:t>( Media </a:t>
            </a:r>
            <a:r>
              <a:rPr lang="en-US" sz="6000" b="1" kern="0" dirty="0" smtClean="0">
                <a:solidFill>
                  <a:srgbClr val="FFFF00"/>
                </a:solidFill>
                <a:latin typeface="AgaraDull" pitchFamily="2" charset="0"/>
                <a:ea typeface="+mj-ea"/>
              </a:rPr>
              <a:t>Relations)</a:t>
            </a:r>
            <a:endParaRPr kumimoji="0" lang="th-TH" sz="6000" b="1" i="0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garaDull" pitchFamily="2" charset="0"/>
              <a:ea typeface="+mj-ea"/>
            </a:endParaRPr>
          </a:p>
        </p:txBody>
      </p:sp>
      <p:pic>
        <p:nvPicPr>
          <p:cNvPr id="7" name="Picture 3" descr="BRD1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363" y="4457700"/>
            <a:ext cx="2035175" cy="2284413"/>
          </a:xfrm>
          <a:prstGeom prst="rect">
            <a:avLst/>
          </a:prstGeom>
          <a:noFill/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91383" y="1714488"/>
            <a:ext cx="3392487" cy="866391"/>
          </a:xfrm>
          <a:prstGeom prst="rect">
            <a:avLst/>
          </a:prstGeom>
          <a:solidFill>
            <a:schemeClr val="accent1"/>
          </a:solidFill>
          <a:ln w="381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</a:pPr>
            <a:r>
              <a:rPr lang="th-TH" sz="3200" b="1" dirty="0">
                <a:latin typeface="Times New Roman" pitchFamily="18" charset="0"/>
              </a:rPr>
              <a:t>วิทยากร</a:t>
            </a:r>
          </a:p>
          <a:p>
            <a:pPr algn="ctr">
              <a:lnSpc>
                <a:spcPct val="70000"/>
              </a:lnSpc>
            </a:pPr>
            <a:r>
              <a:rPr lang="th-TH" sz="4000" b="1" dirty="0">
                <a:solidFill>
                  <a:srgbClr val="FFFF00"/>
                </a:solidFill>
                <a:latin typeface="Times New Roman" pitchFamily="18" charset="0"/>
              </a:rPr>
              <a:t>วุฒิพงศ์  ถายะ</a:t>
            </a:r>
            <a:r>
              <a:rPr lang="th-TH" sz="4000" b="1" dirty="0" err="1">
                <a:solidFill>
                  <a:srgbClr val="FFFF00"/>
                </a:solidFill>
                <a:latin typeface="Times New Roman" pitchFamily="18" charset="0"/>
              </a:rPr>
              <a:t>พิงค์</a:t>
            </a:r>
            <a:endParaRPr lang="th-TH" sz="3200" b="1" dirty="0">
              <a:latin typeface="Times New Roman" pitchFamily="18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654846" y="2638423"/>
            <a:ext cx="3988592" cy="3194721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th-TH" sz="3200" b="1" dirty="0">
                <a:solidFill>
                  <a:srgbClr val="3333CC"/>
                </a:solidFill>
                <a:latin typeface="Angsana New" pitchFamily="18" charset="-34"/>
                <a:cs typeface="Angsana New" pitchFamily="18" charset="-34"/>
              </a:rPr>
              <a:t>1. ประกาศนียบัตรวิชาการพยาบาล</a:t>
            </a:r>
          </a:p>
          <a:p>
            <a:pPr>
              <a:lnSpc>
                <a:spcPct val="90000"/>
              </a:lnSpc>
            </a:pPr>
            <a:r>
              <a:rPr lang="th-TH" sz="3200" b="1" dirty="0">
                <a:solidFill>
                  <a:srgbClr val="3333CC"/>
                </a:solidFill>
                <a:latin typeface="Angsana New" pitchFamily="18" charset="-34"/>
                <a:cs typeface="Angsana New" pitchFamily="18" charset="-34"/>
              </a:rPr>
              <a:t>   ผดุงครรภ์และการพยาบาลจิตเวช</a:t>
            </a:r>
          </a:p>
          <a:p>
            <a:pPr>
              <a:lnSpc>
                <a:spcPct val="90000"/>
              </a:lnSpc>
            </a:pPr>
            <a:r>
              <a:rPr lang="th-TH" sz="3200" b="1" dirty="0">
                <a:solidFill>
                  <a:srgbClr val="3333CC"/>
                </a:solidFill>
                <a:latin typeface="Angsana New" pitchFamily="18" charset="-34"/>
                <a:cs typeface="Angsana New" pitchFamily="18" charset="-34"/>
              </a:rPr>
              <a:t>2. </a:t>
            </a:r>
            <a:r>
              <a:rPr lang="th-TH" sz="3200" b="1" dirty="0" err="1">
                <a:solidFill>
                  <a:srgbClr val="3333CC"/>
                </a:solidFill>
                <a:latin typeface="Angsana New" pitchFamily="18" charset="-34"/>
                <a:cs typeface="Angsana New" pitchFamily="18" charset="-34"/>
              </a:rPr>
              <a:t>ศษ.บ</a:t>
            </a:r>
            <a:r>
              <a:rPr lang="th-TH" sz="3200" b="1" dirty="0">
                <a:solidFill>
                  <a:srgbClr val="3333CC"/>
                </a:solidFill>
                <a:latin typeface="Angsana New" pitchFamily="18" charset="-34"/>
                <a:cs typeface="Angsana New" pitchFamily="18" charset="-34"/>
              </a:rPr>
              <a:t> (สุขศึกษา)</a:t>
            </a:r>
          </a:p>
          <a:p>
            <a:pPr>
              <a:lnSpc>
                <a:spcPct val="90000"/>
              </a:lnSpc>
            </a:pPr>
            <a:r>
              <a:rPr lang="th-TH" sz="3200" b="1" dirty="0">
                <a:solidFill>
                  <a:srgbClr val="3333CC"/>
                </a:solidFill>
                <a:latin typeface="Angsana New" pitchFamily="18" charset="-34"/>
                <a:cs typeface="Angsana New" pitchFamily="18" charset="-34"/>
              </a:rPr>
              <a:t>3. </a:t>
            </a:r>
            <a:r>
              <a:rPr lang="th-TH" sz="3200" b="1" dirty="0" err="1">
                <a:solidFill>
                  <a:srgbClr val="3333CC"/>
                </a:solidFill>
                <a:latin typeface="Angsana New" pitchFamily="18" charset="-34"/>
                <a:cs typeface="Angsana New" pitchFamily="18" charset="-34"/>
              </a:rPr>
              <a:t>นศ.บ</a:t>
            </a:r>
            <a:r>
              <a:rPr lang="th-TH" sz="3200" b="1" dirty="0">
                <a:solidFill>
                  <a:srgbClr val="3333CC"/>
                </a:solidFill>
                <a:latin typeface="Angsana New" pitchFamily="18" charset="-34"/>
                <a:cs typeface="Angsana New" pitchFamily="18" charset="-34"/>
              </a:rPr>
              <a:t> (การประชาสัมพันธ์)</a:t>
            </a:r>
          </a:p>
          <a:p>
            <a:pPr>
              <a:lnSpc>
                <a:spcPct val="90000"/>
              </a:lnSpc>
            </a:pPr>
            <a:r>
              <a:rPr lang="th-TH" sz="3200" b="1" dirty="0">
                <a:solidFill>
                  <a:srgbClr val="3333CC"/>
                </a:solidFill>
                <a:latin typeface="Angsana New" pitchFamily="18" charset="-34"/>
                <a:cs typeface="Angsana New" pitchFamily="18" charset="-34"/>
              </a:rPr>
              <a:t>4. </a:t>
            </a:r>
            <a:r>
              <a:rPr lang="th-TH" sz="3200" b="1" dirty="0" err="1">
                <a:solidFill>
                  <a:srgbClr val="3333CC"/>
                </a:solidFill>
                <a:latin typeface="Angsana New" pitchFamily="18" charset="-34"/>
                <a:cs typeface="Angsana New" pitchFamily="18" charset="-34"/>
              </a:rPr>
              <a:t>บธ.บ</a:t>
            </a:r>
            <a:r>
              <a:rPr lang="th-TH" sz="3200" b="1" dirty="0">
                <a:solidFill>
                  <a:srgbClr val="3333CC"/>
                </a:solidFill>
                <a:latin typeface="Angsana New" pitchFamily="18" charset="-34"/>
                <a:cs typeface="Angsana New" pitchFamily="18" charset="-34"/>
              </a:rPr>
              <a:t> (การตลาด)</a:t>
            </a:r>
          </a:p>
          <a:p>
            <a:pPr>
              <a:lnSpc>
                <a:spcPct val="90000"/>
              </a:lnSpc>
            </a:pPr>
            <a:r>
              <a:rPr lang="th-TH" sz="3200" b="1" dirty="0">
                <a:solidFill>
                  <a:srgbClr val="3333CC"/>
                </a:solidFill>
                <a:latin typeface="Angsana New" pitchFamily="18" charset="-34"/>
                <a:cs typeface="Angsana New" pitchFamily="18" charset="-34"/>
              </a:rPr>
              <a:t>5. </a:t>
            </a:r>
            <a:r>
              <a:rPr lang="th-TH" sz="3200" b="1" dirty="0" err="1">
                <a:solidFill>
                  <a:srgbClr val="3333CC"/>
                </a:solidFill>
                <a:latin typeface="Angsana New" pitchFamily="18" charset="-34"/>
                <a:cs typeface="Angsana New" pitchFamily="18" charset="-34"/>
              </a:rPr>
              <a:t>ศศ.ม</a:t>
            </a:r>
            <a:r>
              <a:rPr lang="th-TH" sz="3200" b="1" dirty="0">
                <a:solidFill>
                  <a:srgbClr val="3333CC"/>
                </a:solidFill>
                <a:latin typeface="Angsana New" pitchFamily="18" charset="-34"/>
                <a:cs typeface="Angsana New" pitchFamily="18" charset="-34"/>
              </a:rPr>
              <a:t> (นิเทศศาสตร์)</a:t>
            </a:r>
          </a:p>
          <a:p>
            <a:pPr>
              <a:lnSpc>
                <a:spcPct val="90000"/>
              </a:lnSpc>
            </a:pPr>
            <a:r>
              <a:rPr lang="th-TH" sz="3200" b="1" dirty="0">
                <a:solidFill>
                  <a:srgbClr val="3333CC"/>
                </a:solidFill>
                <a:latin typeface="Angsana New" pitchFamily="18" charset="-34"/>
                <a:cs typeface="Angsana New" pitchFamily="18" charset="-34"/>
              </a:rPr>
              <a:t>6. </a:t>
            </a:r>
            <a:r>
              <a:rPr lang="th-TH" sz="3200" b="1" dirty="0" err="1">
                <a:solidFill>
                  <a:srgbClr val="3333CC"/>
                </a:solidFill>
                <a:latin typeface="Angsana New" pitchFamily="18" charset="-34"/>
                <a:cs typeface="Angsana New" pitchFamily="18" charset="-34"/>
              </a:rPr>
              <a:t>ศน.ม</a:t>
            </a:r>
            <a:r>
              <a:rPr lang="th-TH" sz="3200" b="1" dirty="0">
                <a:solidFill>
                  <a:srgbClr val="3333CC"/>
                </a:solidFill>
                <a:latin typeface="Angsana New" pitchFamily="18" charset="-34"/>
                <a:cs typeface="Angsana New" pitchFamily="18" charset="-34"/>
              </a:rPr>
              <a:t> (พุทธศาสนาและปรัชญา)</a:t>
            </a: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4429124" y="5357826"/>
            <a:ext cx="4714908" cy="1495794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</a:pPr>
            <a:r>
              <a:rPr lang="th-TH" sz="2400" b="1" dirty="0" smtClean="0">
                <a:solidFill>
                  <a:srgbClr val="3333CC"/>
                </a:solidFill>
                <a:latin typeface="Verdana" pitchFamily="34" charset="0"/>
              </a:rPr>
              <a:t>อาจารย์พิเศษบัณฑิตวิทยาลัย</a:t>
            </a:r>
          </a:p>
          <a:p>
            <a:pPr algn="ctr">
              <a:lnSpc>
                <a:spcPct val="95000"/>
              </a:lnSpc>
            </a:pPr>
            <a:r>
              <a:rPr lang="th-TH" sz="2400" b="1" dirty="0" smtClean="0">
                <a:solidFill>
                  <a:srgbClr val="3333CC"/>
                </a:solidFill>
                <a:latin typeface="Verdana" pitchFamily="34" charset="0"/>
              </a:rPr>
              <a:t>คณะสารสนเทศและการสื่อสารมหาวิทยาลัยแม่</a:t>
            </a:r>
            <a:r>
              <a:rPr lang="th-TH" sz="2400" b="1" dirty="0" err="1" smtClean="0">
                <a:solidFill>
                  <a:srgbClr val="3333CC"/>
                </a:solidFill>
                <a:latin typeface="Verdana" pitchFamily="34" charset="0"/>
              </a:rPr>
              <a:t>โจ้</a:t>
            </a:r>
            <a:endParaRPr lang="th-TH" sz="2400" b="1" dirty="0" smtClean="0">
              <a:solidFill>
                <a:srgbClr val="3333CC"/>
              </a:solidFill>
              <a:latin typeface="Verdana" pitchFamily="34" charset="0"/>
            </a:endParaRPr>
          </a:p>
          <a:p>
            <a:pPr algn="ctr">
              <a:lnSpc>
                <a:spcPct val="95000"/>
              </a:lnSpc>
            </a:pPr>
            <a:r>
              <a:rPr lang="th-TH" sz="2400" b="1" dirty="0" smtClean="0">
                <a:solidFill>
                  <a:srgbClr val="3333CC"/>
                </a:solidFill>
                <a:latin typeface="Verdana" pitchFamily="34" charset="0"/>
              </a:rPr>
              <a:t>นักคิด นักเขียน จากสำนักพิมพ์แห่งจุฬาลงกรณ์มหาวิทยาลัย</a:t>
            </a:r>
          </a:p>
          <a:p>
            <a:pPr algn="ctr">
              <a:lnSpc>
                <a:spcPct val="95000"/>
              </a:lnSpc>
            </a:pPr>
            <a:r>
              <a:rPr lang="th-TH" sz="2400" b="1" dirty="0" smtClean="0">
                <a:solidFill>
                  <a:srgbClr val="3333CC"/>
                </a:solidFill>
                <a:latin typeface="Verdana" pitchFamily="34" charset="0"/>
              </a:rPr>
              <a:t> สำนักพิมพ์</a:t>
            </a:r>
            <a:r>
              <a:rPr lang="th-TH" sz="2400" b="1" smtClean="0">
                <a:solidFill>
                  <a:srgbClr val="3333CC"/>
                </a:solidFill>
                <a:latin typeface="Verdana" pitchFamily="34" charset="0"/>
              </a:rPr>
              <a:t>มติ</a:t>
            </a:r>
            <a:r>
              <a:rPr lang="th-TH" sz="2400" b="1" smtClean="0">
                <a:solidFill>
                  <a:srgbClr val="3333CC"/>
                </a:solidFill>
                <a:latin typeface="Verdana" pitchFamily="34" charset="0"/>
              </a:rPr>
              <a:t>ชน สำนักพิมพ์</a:t>
            </a:r>
            <a:r>
              <a:rPr lang="th-TH" sz="2400" b="1" dirty="0" smtClean="0">
                <a:solidFill>
                  <a:srgbClr val="3333CC"/>
                </a:solidFill>
                <a:latin typeface="Verdana" pitchFamily="34" charset="0"/>
              </a:rPr>
              <a:t>อัมริ</a:t>
            </a:r>
            <a:r>
              <a:rPr lang="th-TH" sz="2400" b="1" dirty="0" err="1" smtClean="0">
                <a:solidFill>
                  <a:srgbClr val="3333CC"/>
                </a:solidFill>
                <a:latin typeface="Verdana" pitchFamily="34" charset="0"/>
              </a:rPr>
              <a:t>นทร์</a:t>
            </a:r>
            <a:r>
              <a:rPr lang="th-TH" sz="2400" b="1" dirty="0" smtClean="0">
                <a:solidFill>
                  <a:srgbClr val="3333CC"/>
                </a:solidFill>
                <a:latin typeface="Verdana" pitchFamily="34" charset="0"/>
              </a:rPr>
              <a:t>ธรรมะและ</a:t>
            </a:r>
            <a:r>
              <a:rPr lang="th-TH" sz="2400" b="1" dirty="0" err="1" smtClean="0">
                <a:solidFill>
                  <a:srgbClr val="3333CC"/>
                </a:solidFill>
                <a:latin typeface="Verdana" pitchFamily="34" charset="0"/>
              </a:rPr>
              <a:t>ดีเอ็ม</a:t>
            </a:r>
            <a:r>
              <a:rPr lang="th-TH" sz="2400" b="1" dirty="0" smtClean="0">
                <a:solidFill>
                  <a:srgbClr val="3333CC"/>
                </a:solidFill>
                <a:latin typeface="Verdana" pitchFamily="34" charset="0"/>
              </a:rPr>
              <a:t>จี</a:t>
            </a:r>
            <a:endParaRPr lang="th-TH" sz="2400" b="1" dirty="0" smtClean="0">
              <a:solidFill>
                <a:srgbClr val="3333CC"/>
              </a:solidFill>
              <a:latin typeface="Verdana" pitchFamily="34" charset="0"/>
            </a:endParaRPr>
          </a:p>
        </p:txBody>
      </p:sp>
      <p:pic>
        <p:nvPicPr>
          <p:cNvPr id="12" name="Picture 14" descr="CRK_278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1500174"/>
            <a:ext cx="2579687" cy="3887788"/>
          </a:xfrm>
          <a:prstGeom prst="rect">
            <a:avLst/>
          </a:prstGeom>
          <a:noFill/>
          <a:ln w="28575">
            <a:solidFill>
              <a:srgbClr val="00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229600" cy="1354162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th-TH" sz="6700" b="1" dirty="0" smtClean="0">
                <a:solidFill>
                  <a:schemeClr val="bg1"/>
                </a:solidFill>
              </a:rPr>
              <a:t>สื่อมวลชนสัมพันธ์</a:t>
            </a:r>
            <a:r>
              <a:rPr lang="th-TH" sz="4400" b="1" dirty="0" smtClean="0">
                <a:solidFill>
                  <a:schemeClr val="bg1"/>
                </a:solidFill>
              </a:rPr>
              <a:t/>
            </a:r>
            <a:br>
              <a:rPr lang="th-TH" sz="4400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>(Media Relations)</a:t>
            </a:r>
            <a:endParaRPr lang="th-TH" b="1" dirty="0">
              <a:solidFill>
                <a:schemeClr val="bg1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pPr>
              <a:buClr>
                <a:srgbClr val="00B050"/>
              </a:buClr>
            </a:pPr>
            <a:r>
              <a:rPr lang="th-TH" sz="4000" b="1" dirty="0" smtClean="0"/>
              <a:t>สื่อมวลชนสัมพันธ์หมายถึง การประสานสัมพันธ์ของนักประชาสัมพันธ์นักวิชาการผู้บริหารองค์กรกับสื่อมวลชนในระดับวิชาชีพเพื่อให้การเผยแพร่ข่าวสารและความรู้ของหน่วยงานเป็นที่น่าเชื่อถือในสายตาของสื่อมวลชนเพื่อเผยแพร่สู่สาธารณชนอย่างมืออาชีพต่อไป</a:t>
            </a:r>
            <a:endParaRPr lang="th-TH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7772400" cy="792088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th-TH" sz="5400" b="1" dirty="0" smtClean="0">
                <a:solidFill>
                  <a:schemeClr val="bg1"/>
                </a:solidFill>
              </a:rPr>
              <a:t>หลักการบริหารงานสื่อมวลชนสัมพันธ์</a:t>
            </a:r>
            <a:endParaRPr lang="th-TH" sz="5400" b="1" dirty="0">
              <a:solidFill>
                <a:schemeClr val="bg1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662880" y="1600200"/>
            <a:ext cx="8229600" cy="4853136"/>
          </a:xfrm>
        </p:spPr>
        <p:txBody>
          <a:bodyPr>
            <a:normAutofit lnSpcReduction="10000"/>
          </a:bodyPr>
          <a:lstStyle/>
          <a:p>
            <a:pPr marL="742950" indent="-742950">
              <a:buClr>
                <a:srgbClr val="FFC000"/>
              </a:buClr>
              <a:buFont typeface="+mj-lt"/>
              <a:buAutoNum type="arabicPeriod"/>
            </a:pPr>
            <a:r>
              <a:rPr lang="th-TH" sz="3600" b="1" dirty="0" smtClean="0"/>
              <a:t>บริหารฐานข้อมูลรายชื่อที่อยู่และวิธีการติดต่อกับสื่อมวลชนทุกแขนง</a:t>
            </a:r>
          </a:p>
          <a:p>
            <a:pPr marL="742950" indent="-742950">
              <a:buClr>
                <a:srgbClr val="FFC000"/>
              </a:buClr>
              <a:buFont typeface="+mj-lt"/>
              <a:buAutoNum type="arabicPeriod"/>
            </a:pPr>
            <a:r>
              <a:rPr lang="th-TH" sz="3600" b="1" dirty="0" smtClean="0"/>
              <a:t>ให้เกียรติสื่อโดยเสมอกัน</a:t>
            </a:r>
          </a:p>
          <a:p>
            <a:pPr marL="742950" indent="-742950">
              <a:buClr>
                <a:srgbClr val="FFC000"/>
              </a:buClr>
              <a:buFont typeface="+mj-lt"/>
              <a:buAutoNum type="arabicPeriod"/>
            </a:pPr>
            <a:r>
              <a:rPr lang="th-TH" sz="3600" b="1" dirty="0" smtClean="0"/>
              <a:t>ให้ความร่วมมือในการสัมภาษณ์</a:t>
            </a:r>
          </a:p>
          <a:p>
            <a:pPr marL="742950" indent="-742950">
              <a:buClr>
                <a:srgbClr val="FFC000"/>
              </a:buClr>
              <a:buFont typeface="+mj-lt"/>
              <a:buAutoNum type="arabicPeriod"/>
            </a:pPr>
            <a:r>
              <a:rPr lang="th-TH" sz="3600" b="1" dirty="0" smtClean="0"/>
              <a:t>ส่งข่าวสารและความรู้ให้สื่ออย่างสม่ำเสมอ</a:t>
            </a:r>
          </a:p>
          <a:p>
            <a:pPr marL="742950" indent="-742950">
              <a:buClr>
                <a:srgbClr val="FFC000"/>
              </a:buClr>
              <a:buFont typeface="+mj-lt"/>
              <a:buAutoNum type="arabicPeriod"/>
            </a:pPr>
            <a:r>
              <a:rPr lang="th-TH" sz="3600" b="1" dirty="0" smtClean="0"/>
              <a:t>ชูประเด็นเหตุการณ์ให้สื่อเห็น</a:t>
            </a:r>
          </a:p>
          <a:p>
            <a:pPr marL="742950" indent="-742950">
              <a:buClr>
                <a:srgbClr val="FFC000"/>
              </a:buClr>
              <a:buFont typeface="+mj-lt"/>
              <a:buAutoNum type="arabicPeriod"/>
            </a:pPr>
            <a:r>
              <a:rPr lang="th-TH" sz="3600" b="1" dirty="0" smtClean="0"/>
              <a:t>ไม่ก้าวก่ายการทำงานของสื่อ</a:t>
            </a:r>
          </a:p>
          <a:p>
            <a:pPr marL="742950" indent="-742950">
              <a:buClr>
                <a:srgbClr val="FFC000"/>
              </a:buClr>
              <a:buFont typeface="+mj-lt"/>
              <a:buAutoNum type="arabicPeriod"/>
            </a:pPr>
            <a:r>
              <a:rPr lang="th-TH" sz="3600" b="1" dirty="0" smtClean="0"/>
              <a:t>หากมีการเสนอข่าวผิดไม่ควรเรียกร้องให้สื่อมาขอโทษหรือแก้ข่าว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662880" y="1340768"/>
            <a:ext cx="8229600" cy="5040560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FFFF00"/>
              </a:buClr>
              <a:buFont typeface="+mj-lt"/>
              <a:buAutoNum type="arabicPeriod" startAt="8"/>
            </a:pPr>
            <a:r>
              <a:rPr lang="th-TH" sz="3600" b="1" dirty="0" smtClean="0"/>
              <a:t>ชี้แจงและให้ข้อมูลข่าวสารความรู้โดยเร็ว</a:t>
            </a:r>
          </a:p>
          <a:p>
            <a:pPr marL="514350" indent="-514350">
              <a:buClr>
                <a:srgbClr val="FFFF00"/>
              </a:buClr>
              <a:buFont typeface="+mj-lt"/>
              <a:buAutoNum type="arabicPeriod" startAt="8"/>
            </a:pPr>
            <a:r>
              <a:rPr lang="th-TH" sz="3600" b="1" dirty="0" smtClean="0"/>
              <a:t>อย่าพูดปด</a:t>
            </a:r>
          </a:p>
          <a:p>
            <a:pPr marL="514350" indent="-514350">
              <a:buClr>
                <a:srgbClr val="FFFF00"/>
              </a:buClr>
              <a:buFont typeface="+mj-lt"/>
              <a:buAutoNum type="arabicPeriod" startAt="8"/>
            </a:pPr>
            <a:r>
              <a:rPr lang="th-TH" sz="3600" b="1" dirty="0" smtClean="0"/>
              <a:t>รักษาความเป็นมิตรกับสื่อมวลชน</a:t>
            </a:r>
          </a:p>
          <a:p>
            <a:pPr marL="514350" indent="-514350">
              <a:buClr>
                <a:srgbClr val="FFFF00"/>
              </a:buClr>
              <a:buFont typeface="+mj-lt"/>
              <a:buAutoNum type="arabicPeriod" startAt="8"/>
            </a:pPr>
            <a:r>
              <a:rPr lang="th-TH" sz="3600" b="1" dirty="0" smtClean="0"/>
              <a:t>ควรมองการนำเสนอข่าวอย่างเข้าใจรอบด้านเพราะสื่อเป็นตัวแทนของสาธารณชน</a:t>
            </a:r>
          </a:p>
          <a:p>
            <a:pPr marL="514350" indent="-514350">
              <a:buClr>
                <a:srgbClr val="FFFF00"/>
              </a:buClr>
              <a:buFont typeface="+mj-lt"/>
              <a:buAutoNum type="arabicPeriod" startAt="8"/>
            </a:pPr>
            <a:r>
              <a:rPr lang="th-TH" sz="3600" b="1" dirty="0" smtClean="0"/>
              <a:t>ควรมีการพบปะสังสรรค์ตามความเหมาะสม</a:t>
            </a:r>
          </a:p>
          <a:p>
            <a:pPr marL="514350" indent="-514350">
              <a:buClr>
                <a:srgbClr val="FFFF00"/>
              </a:buClr>
              <a:buFont typeface="+mj-lt"/>
              <a:buAutoNum type="arabicPeriod" startAt="8"/>
            </a:pPr>
            <a:r>
              <a:rPr lang="th-TH" sz="3600" b="1" dirty="0" smtClean="0"/>
              <a:t>สนับสนุนกิจกรรมของสื่อตามกาลอันควร</a:t>
            </a:r>
          </a:p>
          <a:p>
            <a:pPr marL="514350" indent="-514350">
              <a:buClr>
                <a:srgbClr val="FFFF00"/>
              </a:buClr>
              <a:buFont typeface="+mj-lt"/>
              <a:buAutoNum type="arabicPeriod" startAt="8"/>
            </a:pPr>
            <a:r>
              <a:rPr lang="th-TH" sz="3600" b="1" dirty="0" smtClean="0"/>
              <a:t>ควรสานสัมพันธ์อย่างต่อเนื่อง</a:t>
            </a:r>
          </a:p>
        </p:txBody>
      </p:sp>
      <p:sp>
        <p:nvSpPr>
          <p:cNvPr id="5" name="ชื่อเรื่อง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7772400" cy="792088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th-TH" sz="5400" b="1" dirty="0" smtClean="0">
                <a:solidFill>
                  <a:schemeClr val="bg1"/>
                </a:solidFill>
              </a:rPr>
              <a:t>หลักการบริหารงานสื่อมวลชนสัมพันธ์</a:t>
            </a:r>
            <a:endParaRPr lang="th-TH" sz="5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6"/>
          <p:cNvGrpSpPr>
            <a:grpSpLocks/>
          </p:cNvGrpSpPr>
          <p:nvPr/>
        </p:nvGrpSpPr>
        <p:grpSpPr bwMode="auto">
          <a:xfrm>
            <a:off x="571472" y="1857364"/>
            <a:ext cx="7858126" cy="1200151"/>
            <a:chOff x="1248" y="1188"/>
            <a:chExt cx="4950" cy="756"/>
          </a:xfrm>
        </p:grpSpPr>
        <p:sp>
          <p:nvSpPr>
            <p:cNvPr id="65583" name="Line 47"/>
            <p:cNvSpPr>
              <a:spLocks noChangeShapeType="1"/>
            </p:cNvSpPr>
            <p:nvPr/>
          </p:nvSpPr>
          <p:spPr bwMode="auto">
            <a:xfrm>
              <a:off x="1584" y="1524"/>
              <a:ext cx="3024" cy="1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prstDash val="sysDot"/>
              <a:round/>
              <a:headEnd/>
              <a:tailEnd type="oval" w="med" len="med"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5584" name="Text Box 48"/>
            <p:cNvSpPr txBox="1">
              <a:spLocks noChangeArrowheads="1"/>
            </p:cNvSpPr>
            <p:nvPr/>
          </p:nvSpPr>
          <p:spPr bwMode="auto">
            <a:xfrm>
              <a:off x="1728" y="1188"/>
              <a:ext cx="4470" cy="75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lang="th-TH" sz="3600" b="1" dirty="0" smtClean="0">
                  <a:solidFill>
                    <a:schemeClr val="tx2"/>
                  </a:solidFill>
                  <a:latin typeface="Angsana New" pitchFamily="18" charset="-34"/>
                  <a:cs typeface="Angsana New" pitchFamily="18" charset="-34"/>
                </a:rPr>
                <a:t>สังเกตการณ์สภาพแวดล้อม</a:t>
              </a:r>
            </a:p>
            <a:p>
              <a:pPr eaLnBrk="0" hangingPunct="0"/>
              <a:r>
                <a:rPr lang="en-US" sz="3600" b="1" dirty="0" smtClean="0">
                  <a:solidFill>
                    <a:schemeClr val="tx2"/>
                  </a:solidFill>
                  <a:latin typeface="Angsana New" pitchFamily="18" charset="-34"/>
                  <a:cs typeface="Angsana New" pitchFamily="18" charset="-34"/>
                </a:rPr>
                <a:t>(surveillance of the environment)</a:t>
              </a:r>
              <a:endParaRPr lang="en-US" sz="3600" b="1" dirty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endParaRPr>
            </a:p>
          </p:txBody>
        </p:sp>
        <p:grpSp>
          <p:nvGrpSpPr>
            <p:cNvPr id="3" name="Group 62"/>
            <p:cNvGrpSpPr>
              <a:grpSpLocks/>
            </p:cNvGrpSpPr>
            <p:nvPr/>
          </p:nvGrpSpPr>
          <p:grpSpPr bwMode="auto">
            <a:xfrm>
              <a:off x="1248" y="1200"/>
              <a:ext cx="384" cy="384"/>
              <a:chOff x="1248" y="1200"/>
              <a:chExt cx="384" cy="384"/>
            </a:xfrm>
          </p:grpSpPr>
          <p:grpSp>
            <p:nvGrpSpPr>
              <p:cNvPr id="4" name="Group 61"/>
              <p:cNvGrpSpPr>
                <a:grpSpLocks/>
              </p:cNvGrpSpPr>
              <p:nvPr/>
            </p:nvGrpSpPr>
            <p:grpSpPr bwMode="auto">
              <a:xfrm>
                <a:off x="1248" y="1200"/>
                <a:ext cx="384" cy="384"/>
                <a:chOff x="2016" y="912"/>
                <a:chExt cx="384" cy="384"/>
              </a:xfrm>
            </p:grpSpPr>
            <p:sp>
              <p:nvSpPr>
                <p:cNvPr id="65586" name="Text Box 50"/>
                <p:cNvSpPr txBox="1">
                  <a:spLocks noChangeArrowheads="1"/>
                </p:cNvSpPr>
                <p:nvPr/>
              </p:nvSpPr>
              <p:spPr bwMode="gray">
                <a:xfrm>
                  <a:off x="2094" y="960"/>
                  <a:ext cx="223" cy="288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2400" b="1">
                      <a:solidFill>
                        <a:srgbClr val="000000"/>
                      </a:solidFill>
                    </a:rPr>
                    <a:t>3</a:t>
                  </a:r>
                </a:p>
              </p:txBody>
            </p:sp>
            <p:sp>
              <p:nvSpPr>
                <p:cNvPr id="65587" name="Oval 51"/>
                <p:cNvSpPr>
                  <a:spLocks noChangeArrowheads="1"/>
                </p:cNvSpPr>
                <p:nvPr/>
              </p:nvSpPr>
              <p:spPr bwMode="gray">
                <a:xfrm>
                  <a:off x="2016" y="912"/>
                  <a:ext cx="384" cy="38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65588" name="Oval 52"/>
                <p:cNvSpPr>
                  <a:spLocks noChangeArrowheads="1"/>
                </p:cNvSpPr>
                <p:nvPr/>
              </p:nvSpPr>
              <p:spPr bwMode="gray">
                <a:xfrm>
                  <a:off x="2016" y="912"/>
                  <a:ext cx="384" cy="38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alpha val="32001"/>
                      </a:schemeClr>
                    </a:gs>
                    <a:gs pos="100000">
                      <a:schemeClr val="hlink">
                        <a:gamma/>
                        <a:shade val="0"/>
                        <a:invGamma/>
                        <a:alpha val="89999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65589" name="Oval 53"/>
                <p:cNvSpPr>
                  <a:spLocks noChangeArrowheads="1"/>
                </p:cNvSpPr>
                <p:nvPr/>
              </p:nvSpPr>
              <p:spPr bwMode="gray">
                <a:xfrm>
                  <a:off x="2034" y="918"/>
                  <a:ext cx="334" cy="33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54118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54118"/>
                        <a:invGamma/>
                      </a:schemeClr>
                    </a:gs>
                  </a:gsLst>
                  <a:lin ang="189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65590" name="Oval 54"/>
                <p:cNvSpPr>
                  <a:spLocks noChangeArrowheads="1"/>
                </p:cNvSpPr>
                <p:nvPr/>
              </p:nvSpPr>
              <p:spPr bwMode="gray">
                <a:xfrm>
                  <a:off x="2040" y="936"/>
                  <a:ext cx="334" cy="33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63529"/>
                        <a:invGamma/>
                      </a:schemeClr>
                    </a:gs>
                    <a:gs pos="100000">
                      <a:schemeClr val="hlink">
                        <a:alpha val="0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65591" name="Oval 55"/>
                <p:cNvSpPr>
                  <a:spLocks noChangeArrowheads="1"/>
                </p:cNvSpPr>
                <p:nvPr/>
              </p:nvSpPr>
              <p:spPr bwMode="gray">
                <a:xfrm>
                  <a:off x="2052" y="948"/>
                  <a:ext cx="300" cy="300"/>
                </a:xfrm>
                <a:prstGeom prst="ellipse">
                  <a:avLst/>
                </a:prstGeom>
                <a:solidFill>
                  <a:srgbClr val="333333"/>
                </a:soli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65592" name="Oval 56"/>
                <p:cNvSpPr>
                  <a:spLocks noChangeArrowheads="1"/>
                </p:cNvSpPr>
                <p:nvPr/>
              </p:nvSpPr>
              <p:spPr bwMode="gray">
                <a:xfrm>
                  <a:off x="2064" y="959"/>
                  <a:ext cx="291" cy="29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  <p:sp>
              <p:nvSpPr>
                <p:cNvPr id="65593" name="Oval 57"/>
                <p:cNvSpPr>
                  <a:spLocks noChangeArrowheads="1"/>
                </p:cNvSpPr>
                <p:nvPr/>
              </p:nvSpPr>
              <p:spPr bwMode="gray">
                <a:xfrm>
                  <a:off x="2068" y="961"/>
                  <a:ext cx="283" cy="28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alpha val="0"/>
                      </a:srgbClr>
                    </a:gs>
                    <a:gs pos="100000">
                      <a:srgbClr val="C0C0C0">
                        <a:gamma/>
                        <a:tint val="34902"/>
                        <a:invGamma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  <p:sp>
              <p:nvSpPr>
                <p:cNvPr id="65594" name="Oval 58"/>
                <p:cNvSpPr>
                  <a:spLocks noChangeArrowheads="1"/>
                </p:cNvSpPr>
                <p:nvPr/>
              </p:nvSpPr>
              <p:spPr bwMode="gray">
                <a:xfrm>
                  <a:off x="2071" y="963"/>
                  <a:ext cx="270" cy="26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shade val="79216"/>
                        <a:invGamma/>
                      </a:srgbClr>
                    </a:gs>
                    <a:gs pos="100000">
                      <a:srgbClr val="C0C0C0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  <p:sp>
              <p:nvSpPr>
                <p:cNvPr id="65595" name="Oval 59"/>
                <p:cNvSpPr>
                  <a:spLocks noChangeArrowheads="1"/>
                </p:cNvSpPr>
                <p:nvPr/>
              </p:nvSpPr>
              <p:spPr bwMode="gray">
                <a:xfrm>
                  <a:off x="2086" y="971"/>
                  <a:ext cx="240" cy="21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tint val="0"/>
                        <a:invGamma/>
                      </a:srgbClr>
                    </a:gs>
                    <a:gs pos="100000">
                      <a:srgbClr val="C0C0C0">
                        <a:alpha val="3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</p:grpSp>
          <p:sp>
            <p:nvSpPr>
              <p:cNvPr id="65596" name="Text Box 60"/>
              <p:cNvSpPr txBox="1">
                <a:spLocks noChangeArrowheads="1"/>
              </p:cNvSpPr>
              <p:nvPr/>
            </p:nvSpPr>
            <p:spPr bwMode="gray">
              <a:xfrm>
                <a:off x="1326" y="1248"/>
                <a:ext cx="223" cy="2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400" b="1" dirty="0">
                    <a:solidFill>
                      <a:srgbClr val="000000"/>
                    </a:solidFill>
                  </a:rPr>
                  <a:t>1</a:t>
                </a:r>
              </a:p>
            </p:txBody>
          </p:sp>
        </p:grpSp>
      </p:grpSp>
      <p:sp>
        <p:nvSpPr>
          <p:cNvPr id="66" name="Rectangle 2"/>
          <p:cNvSpPr>
            <a:spLocks noGrp="1" noChangeArrowheads="1"/>
          </p:cNvSpPr>
          <p:nvPr>
            <p:ph type="title"/>
          </p:nvPr>
        </p:nvSpPr>
        <p:spPr>
          <a:xfrm>
            <a:off x="447676" y="142852"/>
            <a:ext cx="8553480" cy="947721"/>
          </a:xfrm>
          <a:solidFill>
            <a:schemeClr val="accent1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algn="ctr"/>
            <a:r>
              <a:rPr lang="th-TH" sz="6000" b="1" dirty="0" smtClean="0">
                <a:solidFill>
                  <a:srgbClr val="3333CC"/>
                </a:solidFill>
                <a:latin typeface="Angsana New" pitchFamily="18" charset="-34"/>
                <a:cs typeface="Angsana New" pitchFamily="18" charset="-34"/>
              </a:rPr>
              <a:t>บทบาทหน้าที่ของ</a:t>
            </a:r>
            <a:r>
              <a:rPr lang="th-TH" sz="6000" b="1" dirty="0" smtClean="0">
                <a:solidFill>
                  <a:srgbClr val="3333CC"/>
                </a:solidFill>
                <a:latin typeface="Angsana New" pitchFamily="18" charset="-34"/>
                <a:cs typeface="Angsana New" pitchFamily="18" charset="-34"/>
              </a:rPr>
              <a:t>สื่อมวลชน</a:t>
            </a:r>
            <a:endParaRPr lang="en-US" sz="6000" b="1" dirty="0">
              <a:solidFill>
                <a:srgbClr val="3333CC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286644" y="1000108"/>
            <a:ext cx="1301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/>
              <a:t>ฮา</a:t>
            </a:r>
            <a:r>
              <a:rPr lang="th-TH" dirty="0" err="1" smtClean="0"/>
              <a:t>โรลด์</a:t>
            </a:r>
            <a:r>
              <a:rPr lang="th-TH" dirty="0" smtClean="0"/>
              <a:t> </a:t>
            </a:r>
            <a:r>
              <a:rPr lang="th-TH" dirty="0" err="1" smtClean="0"/>
              <a:t>ลาสเวลล์</a:t>
            </a:r>
            <a:endParaRPr lang="th-TH" dirty="0"/>
          </a:p>
        </p:txBody>
      </p:sp>
      <p:grpSp>
        <p:nvGrpSpPr>
          <p:cNvPr id="5" name="Group 76"/>
          <p:cNvGrpSpPr>
            <a:grpSpLocks/>
          </p:cNvGrpSpPr>
          <p:nvPr/>
        </p:nvGrpSpPr>
        <p:grpSpPr bwMode="auto">
          <a:xfrm>
            <a:off x="571472" y="3357562"/>
            <a:ext cx="7858126" cy="1200151"/>
            <a:chOff x="1248" y="1188"/>
            <a:chExt cx="4950" cy="756"/>
          </a:xfrm>
        </p:grpSpPr>
        <p:sp>
          <p:nvSpPr>
            <p:cNvPr id="37" name="Line 47"/>
            <p:cNvSpPr>
              <a:spLocks noChangeShapeType="1"/>
            </p:cNvSpPr>
            <p:nvPr/>
          </p:nvSpPr>
          <p:spPr bwMode="auto">
            <a:xfrm>
              <a:off x="1584" y="1524"/>
              <a:ext cx="3024" cy="1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prstDash val="sysDot"/>
              <a:round/>
              <a:headEnd/>
              <a:tailEnd type="oval" w="med" len="med"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8" name="Text Box 48"/>
            <p:cNvSpPr txBox="1">
              <a:spLocks noChangeArrowheads="1"/>
            </p:cNvSpPr>
            <p:nvPr/>
          </p:nvSpPr>
          <p:spPr bwMode="auto">
            <a:xfrm>
              <a:off x="1728" y="1188"/>
              <a:ext cx="4470" cy="75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lang="th-TH" sz="3600" b="1" dirty="0" smtClean="0">
                  <a:solidFill>
                    <a:schemeClr val="tx2"/>
                  </a:solidFill>
                  <a:latin typeface="Angsana New" pitchFamily="18" charset="-34"/>
                  <a:cs typeface="Angsana New" pitchFamily="18" charset="-34"/>
                </a:rPr>
                <a:t>ประสานสัมพันธ์ส่วนต่างๆ ของสังคมให้รวมตัวกันอยู่ได้</a:t>
              </a:r>
            </a:p>
            <a:p>
              <a:pPr eaLnBrk="0" hangingPunct="0"/>
              <a:r>
                <a:rPr lang="en-US" sz="3600" b="1" dirty="0" smtClean="0">
                  <a:solidFill>
                    <a:schemeClr val="tx2"/>
                  </a:solidFill>
                  <a:latin typeface="Angsana New" pitchFamily="18" charset="-34"/>
                  <a:cs typeface="Angsana New" pitchFamily="18" charset="-34"/>
                </a:rPr>
                <a:t>(correlation of the </a:t>
              </a:r>
              <a:r>
                <a:rPr lang="en-US" sz="3600" b="1" dirty="0">
                  <a:solidFill>
                    <a:schemeClr val="tx2"/>
                  </a:solidFill>
                  <a:latin typeface="Angsana New" pitchFamily="18" charset="-34"/>
                  <a:cs typeface="Angsana New" pitchFamily="18" charset="-34"/>
                </a:rPr>
                <a:t>p</a:t>
              </a:r>
              <a:r>
                <a:rPr lang="en-US" sz="3600" b="1" dirty="0" smtClean="0">
                  <a:solidFill>
                    <a:schemeClr val="tx2"/>
                  </a:solidFill>
                  <a:latin typeface="Angsana New" pitchFamily="18" charset="-34"/>
                  <a:cs typeface="Angsana New" pitchFamily="18" charset="-34"/>
                </a:rPr>
                <a:t>orts)</a:t>
              </a:r>
              <a:endParaRPr lang="en-US" sz="3600" b="1" dirty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endParaRPr>
            </a:p>
          </p:txBody>
        </p:sp>
        <p:grpSp>
          <p:nvGrpSpPr>
            <p:cNvPr id="6" name="Group 62"/>
            <p:cNvGrpSpPr>
              <a:grpSpLocks/>
            </p:cNvGrpSpPr>
            <p:nvPr/>
          </p:nvGrpSpPr>
          <p:grpSpPr bwMode="auto">
            <a:xfrm>
              <a:off x="1248" y="1200"/>
              <a:ext cx="384" cy="384"/>
              <a:chOff x="1248" y="1200"/>
              <a:chExt cx="384" cy="384"/>
            </a:xfrm>
          </p:grpSpPr>
          <p:grpSp>
            <p:nvGrpSpPr>
              <p:cNvPr id="7" name="Group 61"/>
              <p:cNvGrpSpPr>
                <a:grpSpLocks/>
              </p:cNvGrpSpPr>
              <p:nvPr/>
            </p:nvGrpSpPr>
            <p:grpSpPr bwMode="auto">
              <a:xfrm>
                <a:off x="1248" y="1200"/>
                <a:ext cx="384" cy="384"/>
                <a:chOff x="2016" y="912"/>
                <a:chExt cx="384" cy="384"/>
              </a:xfrm>
            </p:grpSpPr>
            <p:sp>
              <p:nvSpPr>
                <p:cNvPr id="42" name="Text Box 50"/>
                <p:cNvSpPr txBox="1">
                  <a:spLocks noChangeArrowheads="1"/>
                </p:cNvSpPr>
                <p:nvPr/>
              </p:nvSpPr>
              <p:spPr bwMode="gray">
                <a:xfrm>
                  <a:off x="2094" y="960"/>
                  <a:ext cx="223" cy="288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2400" b="1">
                      <a:solidFill>
                        <a:srgbClr val="000000"/>
                      </a:solidFill>
                    </a:rPr>
                    <a:t>3</a:t>
                  </a:r>
                </a:p>
              </p:txBody>
            </p:sp>
            <p:sp>
              <p:nvSpPr>
                <p:cNvPr id="43" name="Oval 51"/>
                <p:cNvSpPr>
                  <a:spLocks noChangeArrowheads="1"/>
                </p:cNvSpPr>
                <p:nvPr/>
              </p:nvSpPr>
              <p:spPr bwMode="gray">
                <a:xfrm>
                  <a:off x="2016" y="912"/>
                  <a:ext cx="384" cy="38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44" name="Oval 52"/>
                <p:cNvSpPr>
                  <a:spLocks noChangeArrowheads="1"/>
                </p:cNvSpPr>
                <p:nvPr/>
              </p:nvSpPr>
              <p:spPr bwMode="gray">
                <a:xfrm>
                  <a:off x="2016" y="912"/>
                  <a:ext cx="384" cy="38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alpha val="32001"/>
                      </a:schemeClr>
                    </a:gs>
                    <a:gs pos="100000">
                      <a:schemeClr val="hlink">
                        <a:gamma/>
                        <a:shade val="0"/>
                        <a:invGamma/>
                        <a:alpha val="89999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45" name="Oval 53"/>
                <p:cNvSpPr>
                  <a:spLocks noChangeArrowheads="1"/>
                </p:cNvSpPr>
                <p:nvPr/>
              </p:nvSpPr>
              <p:spPr bwMode="gray">
                <a:xfrm>
                  <a:off x="2034" y="918"/>
                  <a:ext cx="334" cy="33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54118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54118"/>
                        <a:invGamma/>
                      </a:schemeClr>
                    </a:gs>
                  </a:gsLst>
                  <a:lin ang="189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46" name="Oval 54"/>
                <p:cNvSpPr>
                  <a:spLocks noChangeArrowheads="1"/>
                </p:cNvSpPr>
                <p:nvPr/>
              </p:nvSpPr>
              <p:spPr bwMode="gray">
                <a:xfrm>
                  <a:off x="2040" y="936"/>
                  <a:ext cx="334" cy="33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63529"/>
                        <a:invGamma/>
                      </a:schemeClr>
                    </a:gs>
                    <a:gs pos="100000">
                      <a:schemeClr val="hlink">
                        <a:alpha val="0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47" name="Oval 55"/>
                <p:cNvSpPr>
                  <a:spLocks noChangeArrowheads="1"/>
                </p:cNvSpPr>
                <p:nvPr/>
              </p:nvSpPr>
              <p:spPr bwMode="gray">
                <a:xfrm>
                  <a:off x="2052" y="948"/>
                  <a:ext cx="300" cy="300"/>
                </a:xfrm>
                <a:prstGeom prst="ellipse">
                  <a:avLst/>
                </a:prstGeom>
                <a:solidFill>
                  <a:srgbClr val="333333"/>
                </a:soli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48" name="Oval 56"/>
                <p:cNvSpPr>
                  <a:spLocks noChangeArrowheads="1"/>
                </p:cNvSpPr>
                <p:nvPr/>
              </p:nvSpPr>
              <p:spPr bwMode="gray">
                <a:xfrm>
                  <a:off x="2064" y="959"/>
                  <a:ext cx="291" cy="29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  <p:sp>
              <p:nvSpPr>
                <p:cNvPr id="49" name="Oval 57"/>
                <p:cNvSpPr>
                  <a:spLocks noChangeArrowheads="1"/>
                </p:cNvSpPr>
                <p:nvPr/>
              </p:nvSpPr>
              <p:spPr bwMode="gray">
                <a:xfrm>
                  <a:off x="2068" y="961"/>
                  <a:ext cx="283" cy="28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alpha val="0"/>
                      </a:srgbClr>
                    </a:gs>
                    <a:gs pos="100000">
                      <a:srgbClr val="C0C0C0">
                        <a:gamma/>
                        <a:tint val="34902"/>
                        <a:invGamma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  <p:sp>
              <p:nvSpPr>
                <p:cNvPr id="50" name="Oval 58"/>
                <p:cNvSpPr>
                  <a:spLocks noChangeArrowheads="1"/>
                </p:cNvSpPr>
                <p:nvPr/>
              </p:nvSpPr>
              <p:spPr bwMode="gray">
                <a:xfrm>
                  <a:off x="2071" y="963"/>
                  <a:ext cx="270" cy="26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shade val="79216"/>
                        <a:invGamma/>
                      </a:srgbClr>
                    </a:gs>
                    <a:gs pos="100000">
                      <a:srgbClr val="C0C0C0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  <p:sp>
              <p:nvSpPr>
                <p:cNvPr id="51" name="Oval 59"/>
                <p:cNvSpPr>
                  <a:spLocks noChangeArrowheads="1"/>
                </p:cNvSpPr>
                <p:nvPr/>
              </p:nvSpPr>
              <p:spPr bwMode="gray">
                <a:xfrm>
                  <a:off x="2086" y="971"/>
                  <a:ext cx="240" cy="21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tint val="0"/>
                        <a:invGamma/>
                      </a:srgbClr>
                    </a:gs>
                    <a:gs pos="100000">
                      <a:srgbClr val="C0C0C0">
                        <a:alpha val="3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</p:grpSp>
          <p:sp>
            <p:nvSpPr>
              <p:cNvPr id="41" name="Text Box 60"/>
              <p:cNvSpPr txBox="1">
                <a:spLocks noChangeArrowheads="1"/>
              </p:cNvSpPr>
              <p:nvPr/>
            </p:nvSpPr>
            <p:spPr bwMode="gray">
              <a:xfrm>
                <a:off x="1326" y="1248"/>
                <a:ext cx="224" cy="29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400" b="1" dirty="0" smtClean="0">
                    <a:solidFill>
                      <a:srgbClr val="000000"/>
                    </a:solidFill>
                  </a:rPr>
                  <a:t>2</a:t>
                </a:r>
                <a:endParaRPr lang="en-US" sz="2400" b="1" dirty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8" name="Group 76"/>
          <p:cNvGrpSpPr>
            <a:grpSpLocks/>
          </p:cNvGrpSpPr>
          <p:nvPr/>
        </p:nvGrpSpPr>
        <p:grpSpPr bwMode="auto">
          <a:xfrm>
            <a:off x="571472" y="4857760"/>
            <a:ext cx="7858126" cy="1200151"/>
            <a:chOff x="1248" y="1188"/>
            <a:chExt cx="4950" cy="756"/>
          </a:xfrm>
        </p:grpSpPr>
        <p:sp>
          <p:nvSpPr>
            <p:cNvPr id="53" name="Line 47"/>
            <p:cNvSpPr>
              <a:spLocks noChangeShapeType="1"/>
            </p:cNvSpPr>
            <p:nvPr/>
          </p:nvSpPr>
          <p:spPr bwMode="auto">
            <a:xfrm>
              <a:off x="1584" y="1524"/>
              <a:ext cx="3024" cy="1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prstDash val="sysDot"/>
              <a:round/>
              <a:headEnd/>
              <a:tailEnd type="oval" w="med" len="med"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54" name="Text Box 48"/>
            <p:cNvSpPr txBox="1">
              <a:spLocks noChangeArrowheads="1"/>
            </p:cNvSpPr>
            <p:nvPr/>
          </p:nvSpPr>
          <p:spPr bwMode="auto">
            <a:xfrm>
              <a:off x="1728" y="1188"/>
              <a:ext cx="4470" cy="75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lang="th-TH" sz="3600" b="1" dirty="0" smtClean="0">
                  <a:solidFill>
                    <a:schemeClr val="tx2"/>
                  </a:solidFill>
                  <a:latin typeface="Angsana New" pitchFamily="18" charset="-34"/>
                  <a:cs typeface="Angsana New" pitchFamily="18" charset="-34"/>
                </a:rPr>
                <a:t>ถ่ายทอดมรดกทางสังคม</a:t>
              </a:r>
            </a:p>
            <a:p>
              <a:pPr eaLnBrk="0" hangingPunct="0"/>
              <a:r>
                <a:rPr lang="en-US" sz="3600" b="1" dirty="0" smtClean="0">
                  <a:solidFill>
                    <a:schemeClr val="tx2"/>
                  </a:solidFill>
                  <a:latin typeface="Angsana New" pitchFamily="18" charset="-34"/>
                  <a:cs typeface="Angsana New" pitchFamily="18" charset="-34"/>
                </a:rPr>
                <a:t>(transmission of social </a:t>
              </a:r>
              <a:r>
                <a:rPr lang="en-US" sz="3600" b="1" dirty="0">
                  <a:solidFill>
                    <a:schemeClr val="tx2"/>
                  </a:solidFill>
                  <a:latin typeface="Angsana New" pitchFamily="18" charset="-34"/>
                  <a:cs typeface="Angsana New" pitchFamily="18" charset="-34"/>
                </a:rPr>
                <a:t>i</a:t>
              </a:r>
              <a:r>
                <a:rPr lang="en-US" sz="3600" b="1" dirty="0" smtClean="0">
                  <a:solidFill>
                    <a:schemeClr val="tx2"/>
                  </a:solidFill>
                  <a:latin typeface="Angsana New" pitchFamily="18" charset="-34"/>
                  <a:cs typeface="Angsana New" pitchFamily="18" charset="-34"/>
                </a:rPr>
                <a:t>nheritance)</a:t>
              </a:r>
              <a:endParaRPr lang="en-US" sz="3600" b="1" dirty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endParaRPr>
            </a:p>
          </p:txBody>
        </p:sp>
        <p:grpSp>
          <p:nvGrpSpPr>
            <p:cNvPr id="9" name="Group 62"/>
            <p:cNvGrpSpPr>
              <a:grpSpLocks/>
            </p:cNvGrpSpPr>
            <p:nvPr/>
          </p:nvGrpSpPr>
          <p:grpSpPr bwMode="auto">
            <a:xfrm>
              <a:off x="1248" y="1200"/>
              <a:ext cx="384" cy="384"/>
              <a:chOff x="1248" y="1200"/>
              <a:chExt cx="384" cy="384"/>
            </a:xfrm>
          </p:grpSpPr>
          <p:grpSp>
            <p:nvGrpSpPr>
              <p:cNvPr id="10" name="Group 61"/>
              <p:cNvGrpSpPr>
                <a:grpSpLocks/>
              </p:cNvGrpSpPr>
              <p:nvPr/>
            </p:nvGrpSpPr>
            <p:grpSpPr bwMode="auto">
              <a:xfrm>
                <a:off x="1248" y="1200"/>
                <a:ext cx="384" cy="384"/>
                <a:chOff x="2016" y="912"/>
                <a:chExt cx="384" cy="384"/>
              </a:xfrm>
            </p:grpSpPr>
            <p:sp>
              <p:nvSpPr>
                <p:cNvPr id="58" name="Text Box 50"/>
                <p:cNvSpPr txBox="1">
                  <a:spLocks noChangeArrowheads="1"/>
                </p:cNvSpPr>
                <p:nvPr/>
              </p:nvSpPr>
              <p:spPr bwMode="gray">
                <a:xfrm>
                  <a:off x="2094" y="960"/>
                  <a:ext cx="223" cy="288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2400" b="1">
                      <a:solidFill>
                        <a:srgbClr val="000000"/>
                      </a:solidFill>
                    </a:rPr>
                    <a:t>3</a:t>
                  </a:r>
                </a:p>
              </p:txBody>
            </p:sp>
            <p:sp>
              <p:nvSpPr>
                <p:cNvPr id="59" name="Oval 51"/>
                <p:cNvSpPr>
                  <a:spLocks noChangeArrowheads="1"/>
                </p:cNvSpPr>
                <p:nvPr/>
              </p:nvSpPr>
              <p:spPr bwMode="gray">
                <a:xfrm>
                  <a:off x="2016" y="912"/>
                  <a:ext cx="384" cy="38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60" name="Oval 52"/>
                <p:cNvSpPr>
                  <a:spLocks noChangeArrowheads="1"/>
                </p:cNvSpPr>
                <p:nvPr/>
              </p:nvSpPr>
              <p:spPr bwMode="gray">
                <a:xfrm>
                  <a:off x="2016" y="912"/>
                  <a:ext cx="384" cy="38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alpha val="32001"/>
                      </a:schemeClr>
                    </a:gs>
                    <a:gs pos="100000">
                      <a:schemeClr val="hlink">
                        <a:gamma/>
                        <a:shade val="0"/>
                        <a:invGamma/>
                        <a:alpha val="89999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61" name="Oval 53"/>
                <p:cNvSpPr>
                  <a:spLocks noChangeArrowheads="1"/>
                </p:cNvSpPr>
                <p:nvPr/>
              </p:nvSpPr>
              <p:spPr bwMode="gray">
                <a:xfrm>
                  <a:off x="2034" y="918"/>
                  <a:ext cx="334" cy="33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54118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54118"/>
                        <a:invGamma/>
                      </a:schemeClr>
                    </a:gs>
                  </a:gsLst>
                  <a:lin ang="189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62" name="Oval 54"/>
                <p:cNvSpPr>
                  <a:spLocks noChangeArrowheads="1"/>
                </p:cNvSpPr>
                <p:nvPr/>
              </p:nvSpPr>
              <p:spPr bwMode="gray">
                <a:xfrm>
                  <a:off x="2040" y="936"/>
                  <a:ext cx="334" cy="33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63529"/>
                        <a:invGamma/>
                      </a:schemeClr>
                    </a:gs>
                    <a:gs pos="100000">
                      <a:schemeClr val="hlink">
                        <a:alpha val="0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63" name="Oval 55"/>
                <p:cNvSpPr>
                  <a:spLocks noChangeArrowheads="1"/>
                </p:cNvSpPr>
                <p:nvPr/>
              </p:nvSpPr>
              <p:spPr bwMode="gray">
                <a:xfrm>
                  <a:off x="2052" y="948"/>
                  <a:ext cx="300" cy="300"/>
                </a:xfrm>
                <a:prstGeom prst="ellipse">
                  <a:avLst/>
                </a:prstGeom>
                <a:solidFill>
                  <a:srgbClr val="333333"/>
                </a:soli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64" name="Oval 56"/>
                <p:cNvSpPr>
                  <a:spLocks noChangeArrowheads="1"/>
                </p:cNvSpPr>
                <p:nvPr/>
              </p:nvSpPr>
              <p:spPr bwMode="gray">
                <a:xfrm>
                  <a:off x="2064" y="959"/>
                  <a:ext cx="291" cy="29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  <p:sp>
              <p:nvSpPr>
                <p:cNvPr id="65" name="Oval 57"/>
                <p:cNvSpPr>
                  <a:spLocks noChangeArrowheads="1"/>
                </p:cNvSpPr>
                <p:nvPr/>
              </p:nvSpPr>
              <p:spPr bwMode="gray">
                <a:xfrm>
                  <a:off x="2068" y="961"/>
                  <a:ext cx="283" cy="28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alpha val="0"/>
                      </a:srgbClr>
                    </a:gs>
                    <a:gs pos="100000">
                      <a:srgbClr val="C0C0C0">
                        <a:gamma/>
                        <a:tint val="34902"/>
                        <a:invGamma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  <p:sp>
              <p:nvSpPr>
                <p:cNvPr id="67" name="Oval 58"/>
                <p:cNvSpPr>
                  <a:spLocks noChangeArrowheads="1"/>
                </p:cNvSpPr>
                <p:nvPr/>
              </p:nvSpPr>
              <p:spPr bwMode="gray">
                <a:xfrm>
                  <a:off x="2071" y="963"/>
                  <a:ext cx="270" cy="26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shade val="79216"/>
                        <a:invGamma/>
                      </a:srgbClr>
                    </a:gs>
                    <a:gs pos="100000">
                      <a:srgbClr val="C0C0C0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  <p:sp>
              <p:nvSpPr>
                <p:cNvPr id="68" name="Oval 59"/>
                <p:cNvSpPr>
                  <a:spLocks noChangeArrowheads="1"/>
                </p:cNvSpPr>
                <p:nvPr/>
              </p:nvSpPr>
              <p:spPr bwMode="gray">
                <a:xfrm>
                  <a:off x="2086" y="971"/>
                  <a:ext cx="240" cy="21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tint val="0"/>
                        <a:invGamma/>
                      </a:srgbClr>
                    </a:gs>
                    <a:gs pos="100000">
                      <a:srgbClr val="C0C0C0">
                        <a:alpha val="3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</p:grpSp>
          <p:sp>
            <p:nvSpPr>
              <p:cNvPr id="57" name="Text Box 60"/>
              <p:cNvSpPr txBox="1">
                <a:spLocks noChangeArrowheads="1"/>
              </p:cNvSpPr>
              <p:nvPr/>
            </p:nvSpPr>
            <p:spPr bwMode="gray">
              <a:xfrm>
                <a:off x="1326" y="1248"/>
                <a:ext cx="224" cy="29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400" b="1" dirty="0" smtClean="0">
                    <a:solidFill>
                      <a:srgbClr val="000000"/>
                    </a:solidFill>
                  </a:rPr>
                  <a:t>3</a:t>
                </a:r>
                <a:endParaRPr lang="en-US" sz="2400" b="1" dirty="0">
                  <a:solidFill>
                    <a:srgbClr val="000000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6"/>
          <p:cNvGrpSpPr>
            <a:grpSpLocks/>
          </p:cNvGrpSpPr>
          <p:nvPr/>
        </p:nvGrpSpPr>
        <p:grpSpPr bwMode="auto">
          <a:xfrm>
            <a:off x="571472" y="1857364"/>
            <a:ext cx="7858126" cy="646113"/>
            <a:chOff x="1248" y="1188"/>
            <a:chExt cx="4950" cy="407"/>
          </a:xfrm>
        </p:grpSpPr>
        <p:sp>
          <p:nvSpPr>
            <p:cNvPr id="65583" name="Line 47"/>
            <p:cNvSpPr>
              <a:spLocks noChangeShapeType="1"/>
            </p:cNvSpPr>
            <p:nvPr/>
          </p:nvSpPr>
          <p:spPr bwMode="auto">
            <a:xfrm>
              <a:off x="1584" y="1524"/>
              <a:ext cx="3024" cy="1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prstDash val="sysDot"/>
              <a:round/>
              <a:headEnd/>
              <a:tailEnd type="oval" w="med" len="med"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5584" name="Text Box 48"/>
            <p:cNvSpPr txBox="1">
              <a:spLocks noChangeArrowheads="1"/>
            </p:cNvSpPr>
            <p:nvPr/>
          </p:nvSpPr>
          <p:spPr bwMode="auto">
            <a:xfrm>
              <a:off x="1728" y="1188"/>
              <a:ext cx="4470" cy="40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lang="th-TH" sz="3600" b="1" dirty="0" smtClean="0">
                  <a:solidFill>
                    <a:schemeClr val="tx2"/>
                  </a:solidFill>
                  <a:latin typeface="Angsana New" pitchFamily="18" charset="-34"/>
                  <a:cs typeface="Angsana New" pitchFamily="18" charset="-34"/>
                </a:rPr>
                <a:t>บทบาทช่วยเสริมสร้างสถานภาพทางสังคม</a:t>
              </a:r>
            </a:p>
          </p:txBody>
        </p:sp>
        <p:grpSp>
          <p:nvGrpSpPr>
            <p:cNvPr id="3" name="Group 62"/>
            <p:cNvGrpSpPr>
              <a:grpSpLocks/>
            </p:cNvGrpSpPr>
            <p:nvPr/>
          </p:nvGrpSpPr>
          <p:grpSpPr bwMode="auto">
            <a:xfrm>
              <a:off x="1248" y="1200"/>
              <a:ext cx="384" cy="384"/>
              <a:chOff x="1248" y="1200"/>
              <a:chExt cx="384" cy="384"/>
            </a:xfrm>
          </p:grpSpPr>
          <p:grpSp>
            <p:nvGrpSpPr>
              <p:cNvPr id="4" name="Group 61"/>
              <p:cNvGrpSpPr>
                <a:grpSpLocks/>
              </p:cNvGrpSpPr>
              <p:nvPr/>
            </p:nvGrpSpPr>
            <p:grpSpPr bwMode="auto">
              <a:xfrm>
                <a:off x="1248" y="1200"/>
                <a:ext cx="384" cy="384"/>
                <a:chOff x="2016" y="912"/>
                <a:chExt cx="384" cy="384"/>
              </a:xfrm>
            </p:grpSpPr>
            <p:sp>
              <p:nvSpPr>
                <p:cNvPr id="65586" name="Text Box 50"/>
                <p:cNvSpPr txBox="1">
                  <a:spLocks noChangeArrowheads="1"/>
                </p:cNvSpPr>
                <p:nvPr/>
              </p:nvSpPr>
              <p:spPr bwMode="gray">
                <a:xfrm>
                  <a:off x="2094" y="960"/>
                  <a:ext cx="223" cy="288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2400" b="1">
                      <a:solidFill>
                        <a:srgbClr val="000000"/>
                      </a:solidFill>
                    </a:rPr>
                    <a:t>3</a:t>
                  </a:r>
                </a:p>
              </p:txBody>
            </p:sp>
            <p:sp>
              <p:nvSpPr>
                <p:cNvPr id="65587" name="Oval 51"/>
                <p:cNvSpPr>
                  <a:spLocks noChangeArrowheads="1"/>
                </p:cNvSpPr>
                <p:nvPr/>
              </p:nvSpPr>
              <p:spPr bwMode="gray">
                <a:xfrm>
                  <a:off x="2016" y="912"/>
                  <a:ext cx="384" cy="38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65588" name="Oval 52"/>
                <p:cNvSpPr>
                  <a:spLocks noChangeArrowheads="1"/>
                </p:cNvSpPr>
                <p:nvPr/>
              </p:nvSpPr>
              <p:spPr bwMode="gray">
                <a:xfrm>
                  <a:off x="2016" y="912"/>
                  <a:ext cx="384" cy="38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alpha val="32001"/>
                      </a:schemeClr>
                    </a:gs>
                    <a:gs pos="100000">
                      <a:schemeClr val="hlink">
                        <a:gamma/>
                        <a:shade val="0"/>
                        <a:invGamma/>
                        <a:alpha val="89999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65589" name="Oval 53"/>
                <p:cNvSpPr>
                  <a:spLocks noChangeArrowheads="1"/>
                </p:cNvSpPr>
                <p:nvPr/>
              </p:nvSpPr>
              <p:spPr bwMode="gray">
                <a:xfrm>
                  <a:off x="2034" y="918"/>
                  <a:ext cx="334" cy="33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54118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54118"/>
                        <a:invGamma/>
                      </a:schemeClr>
                    </a:gs>
                  </a:gsLst>
                  <a:lin ang="189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65590" name="Oval 54"/>
                <p:cNvSpPr>
                  <a:spLocks noChangeArrowheads="1"/>
                </p:cNvSpPr>
                <p:nvPr/>
              </p:nvSpPr>
              <p:spPr bwMode="gray">
                <a:xfrm>
                  <a:off x="2040" y="936"/>
                  <a:ext cx="334" cy="33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63529"/>
                        <a:invGamma/>
                      </a:schemeClr>
                    </a:gs>
                    <a:gs pos="100000">
                      <a:schemeClr val="hlink">
                        <a:alpha val="0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65591" name="Oval 55"/>
                <p:cNvSpPr>
                  <a:spLocks noChangeArrowheads="1"/>
                </p:cNvSpPr>
                <p:nvPr/>
              </p:nvSpPr>
              <p:spPr bwMode="gray">
                <a:xfrm>
                  <a:off x="2052" y="948"/>
                  <a:ext cx="300" cy="300"/>
                </a:xfrm>
                <a:prstGeom prst="ellipse">
                  <a:avLst/>
                </a:prstGeom>
                <a:solidFill>
                  <a:srgbClr val="333333"/>
                </a:soli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65592" name="Oval 56"/>
                <p:cNvSpPr>
                  <a:spLocks noChangeArrowheads="1"/>
                </p:cNvSpPr>
                <p:nvPr/>
              </p:nvSpPr>
              <p:spPr bwMode="gray">
                <a:xfrm>
                  <a:off x="2064" y="959"/>
                  <a:ext cx="291" cy="29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  <p:sp>
              <p:nvSpPr>
                <p:cNvPr id="65593" name="Oval 57"/>
                <p:cNvSpPr>
                  <a:spLocks noChangeArrowheads="1"/>
                </p:cNvSpPr>
                <p:nvPr/>
              </p:nvSpPr>
              <p:spPr bwMode="gray">
                <a:xfrm>
                  <a:off x="2068" y="961"/>
                  <a:ext cx="283" cy="28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alpha val="0"/>
                      </a:srgbClr>
                    </a:gs>
                    <a:gs pos="100000">
                      <a:srgbClr val="C0C0C0">
                        <a:gamma/>
                        <a:tint val="34902"/>
                        <a:invGamma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  <p:sp>
              <p:nvSpPr>
                <p:cNvPr id="65594" name="Oval 58"/>
                <p:cNvSpPr>
                  <a:spLocks noChangeArrowheads="1"/>
                </p:cNvSpPr>
                <p:nvPr/>
              </p:nvSpPr>
              <p:spPr bwMode="gray">
                <a:xfrm>
                  <a:off x="2071" y="963"/>
                  <a:ext cx="270" cy="26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shade val="79216"/>
                        <a:invGamma/>
                      </a:srgbClr>
                    </a:gs>
                    <a:gs pos="100000">
                      <a:srgbClr val="C0C0C0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  <p:sp>
              <p:nvSpPr>
                <p:cNvPr id="65595" name="Oval 59"/>
                <p:cNvSpPr>
                  <a:spLocks noChangeArrowheads="1"/>
                </p:cNvSpPr>
                <p:nvPr/>
              </p:nvSpPr>
              <p:spPr bwMode="gray">
                <a:xfrm>
                  <a:off x="2086" y="971"/>
                  <a:ext cx="240" cy="21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tint val="0"/>
                        <a:invGamma/>
                      </a:srgbClr>
                    </a:gs>
                    <a:gs pos="100000">
                      <a:srgbClr val="C0C0C0">
                        <a:alpha val="3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</p:grpSp>
          <p:sp>
            <p:nvSpPr>
              <p:cNvPr id="65596" name="Text Box 60"/>
              <p:cNvSpPr txBox="1">
                <a:spLocks noChangeArrowheads="1"/>
              </p:cNvSpPr>
              <p:nvPr/>
            </p:nvSpPr>
            <p:spPr bwMode="gray">
              <a:xfrm>
                <a:off x="1326" y="1248"/>
                <a:ext cx="223" cy="2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400" b="1" dirty="0">
                    <a:solidFill>
                      <a:srgbClr val="000000"/>
                    </a:solidFill>
                  </a:rPr>
                  <a:t>1</a:t>
                </a:r>
              </a:p>
            </p:txBody>
          </p:sp>
        </p:grpSp>
      </p:grpSp>
      <p:sp>
        <p:nvSpPr>
          <p:cNvPr id="35" name="TextBox 34"/>
          <p:cNvSpPr txBox="1"/>
          <p:nvPr/>
        </p:nvSpPr>
        <p:spPr>
          <a:xfrm>
            <a:off x="6979937" y="1000108"/>
            <a:ext cx="1806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/>
              <a:t>ลา</a:t>
            </a:r>
            <a:r>
              <a:rPr lang="th-TH" dirty="0" err="1" smtClean="0"/>
              <a:t>ซาสเฟลด์</a:t>
            </a:r>
            <a:r>
              <a:rPr lang="th-TH" dirty="0" smtClean="0"/>
              <a:t> และ </a:t>
            </a:r>
            <a:r>
              <a:rPr lang="th-TH" dirty="0" err="1" smtClean="0"/>
              <a:t>เมอร์</a:t>
            </a:r>
            <a:r>
              <a:rPr lang="th-TH" dirty="0" smtClean="0"/>
              <a:t>ตัน</a:t>
            </a:r>
            <a:endParaRPr lang="th-TH" dirty="0"/>
          </a:p>
        </p:txBody>
      </p:sp>
      <p:grpSp>
        <p:nvGrpSpPr>
          <p:cNvPr id="5" name="Group 76"/>
          <p:cNvGrpSpPr>
            <a:grpSpLocks/>
          </p:cNvGrpSpPr>
          <p:nvPr/>
        </p:nvGrpSpPr>
        <p:grpSpPr bwMode="auto">
          <a:xfrm>
            <a:off x="571472" y="3071810"/>
            <a:ext cx="7858126" cy="1200151"/>
            <a:chOff x="1248" y="1188"/>
            <a:chExt cx="4950" cy="756"/>
          </a:xfrm>
        </p:grpSpPr>
        <p:sp>
          <p:nvSpPr>
            <p:cNvPr id="37" name="Line 47"/>
            <p:cNvSpPr>
              <a:spLocks noChangeShapeType="1"/>
            </p:cNvSpPr>
            <p:nvPr/>
          </p:nvSpPr>
          <p:spPr bwMode="auto">
            <a:xfrm>
              <a:off x="1584" y="1524"/>
              <a:ext cx="3024" cy="1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prstDash val="sysDot"/>
              <a:round/>
              <a:headEnd/>
              <a:tailEnd type="oval" w="med" len="med"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8" name="Text Box 48"/>
            <p:cNvSpPr txBox="1">
              <a:spLocks noChangeArrowheads="1"/>
            </p:cNvSpPr>
            <p:nvPr/>
          </p:nvSpPr>
          <p:spPr bwMode="auto">
            <a:xfrm>
              <a:off x="1728" y="1188"/>
              <a:ext cx="4470" cy="75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lang="th-TH" sz="3600" b="1" dirty="0" smtClean="0">
                  <a:solidFill>
                    <a:schemeClr val="tx2"/>
                  </a:solidFill>
                  <a:latin typeface="Angsana New" pitchFamily="18" charset="-34"/>
                  <a:cs typeface="Angsana New" pitchFamily="18" charset="-34"/>
                </a:rPr>
                <a:t>บทบาทช่วยควบคุมพฤติกรรมทางสังคมให้อยู่ในกรอบจริยธรรม</a:t>
              </a:r>
              <a:endParaRPr lang="en-US" sz="3600" b="1" dirty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endParaRPr>
            </a:p>
          </p:txBody>
        </p:sp>
        <p:grpSp>
          <p:nvGrpSpPr>
            <p:cNvPr id="6" name="Group 62"/>
            <p:cNvGrpSpPr>
              <a:grpSpLocks/>
            </p:cNvGrpSpPr>
            <p:nvPr/>
          </p:nvGrpSpPr>
          <p:grpSpPr bwMode="auto">
            <a:xfrm>
              <a:off x="1248" y="1200"/>
              <a:ext cx="384" cy="384"/>
              <a:chOff x="1248" y="1200"/>
              <a:chExt cx="384" cy="384"/>
            </a:xfrm>
          </p:grpSpPr>
          <p:grpSp>
            <p:nvGrpSpPr>
              <p:cNvPr id="7" name="Group 61"/>
              <p:cNvGrpSpPr>
                <a:grpSpLocks/>
              </p:cNvGrpSpPr>
              <p:nvPr/>
            </p:nvGrpSpPr>
            <p:grpSpPr bwMode="auto">
              <a:xfrm>
                <a:off x="1248" y="1200"/>
                <a:ext cx="384" cy="384"/>
                <a:chOff x="2016" y="912"/>
                <a:chExt cx="384" cy="384"/>
              </a:xfrm>
            </p:grpSpPr>
            <p:sp>
              <p:nvSpPr>
                <p:cNvPr id="42" name="Text Box 50"/>
                <p:cNvSpPr txBox="1">
                  <a:spLocks noChangeArrowheads="1"/>
                </p:cNvSpPr>
                <p:nvPr/>
              </p:nvSpPr>
              <p:spPr bwMode="gray">
                <a:xfrm>
                  <a:off x="2094" y="960"/>
                  <a:ext cx="223" cy="288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2400" b="1">
                      <a:solidFill>
                        <a:srgbClr val="000000"/>
                      </a:solidFill>
                    </a:rPr>
                    <a:t>3</a:t>
                  </a:r>
                </a:p>
              </p:txBody>
            </p:sp>
            <p:sp>
              <p:nvSpPr>
                <p:cNvPr id="43" name="Oval 51"/>
                <p:cNvSpPr>
                  <a:spLocks noChangeArrowheads="1"/>
                </p:cNvSpPr>
                <p:nvPr/>
              </p:nvSpPr>
              <p:spPr bwMode="gray">
                <a:xfrm>
                  <a:off x="2016" y="912"/>
                  <a:ext cx="384" cy="38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44" name="Oval 52"/>
                <p:cNvSpPr>
                  <a:spLocks noChangeArrowheads="1"/>
                </p:cNvSpPr>
                <p:nvPr/>
              </p:nvSpPr>
              <p:spPr bwMode="gray">
                <a:xfrm>
                  <a:off x="2016" y="912"/>
                  <a:ext cx="384" cy="38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alpha val="32001"/>
                      </a:schemeClr>
                    </a:gs>
                    <a:gs pos="100000">
                      <a:schemeClr val="hlink">
                        <a:gamma/>
                        <a:shade val="0"/>
                        <a:invGamma/>
                        <a:alpha val="89999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45" name="Oval 53"/>
                <p:cNvSpPr>
                  <a:spLocks noChangeArrowheads="1"/>
                </p:cNvSpPr>
                <p:nvPr/>
              </p:nvSpPr>
              <p:spPr bwMode="gray">
                <a:xfrm>
                  <a:off x="2034" y="918"/>
                  <a:ext cx="334" cy="33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54118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54118"/>
                        <a:invGamma/>
                      </a:schemeClr>
                    </a:gs>
                  </a:gsLst>
                  <a:lin ang="189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46" name="Oval 54"/>
                <p:cNvSpPr>
                  <a:spLocks noChangeArrowheads="1"/>
                </p:cNvSpPr>
                <p:nvPr/>
              </p:nvSpPr>
              <p:spPr bwMode="gray">
                <a:xfrm>
                  <a:off x="2040" y="936"/>
                  <a:ext cx="334" cy="33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63529"/>
                        <a:invGamma/>
                      </a:schemeClr>
                    </a:gs>
                    <a:gs pos="100000">
                      <a:schemeClr val="hlink">
                        <a:alpha val="0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47" name="Oval 55"/>
                <p:cNvSpPr>
                  <a:spLocks noChangeArrowheads="1"/>
                </p:cNvSpPr>
                <p:nvPr/>
              </p:nvSpPr>
              <p:spPr bwMode="gray">
                <a:xfrm>
                  <a:off x="2052" y="948"/>
                  <a:ext cx="300" cy="300"/>
                </a:xfrm>
                <a:prstGeom prst="ellipse">
                  <a:avLst/>
                </a:prstGeom>
                <a:solidFill>
                  <a:srgbClr val="333333"/>
                </a:soli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48" name="Oval 56"/>
                <p:cNvSpPr>
                  <a:spLocks noChangeArrowheads="1"/>
                </p:cNvSpPr>
                <p:nvPr/>
              </p:nvSpPr>
              <p:spPr bwMode="gray">
                <a:xfrm>
                  <a:off x="2064" y="959"/>
                  <a:ext cx="291" cy="29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  <p:sp>
              <p:nvSpPr>
                <p:cNvPr id="49" name="Oval 57"/>
                <p:cNvSpPr>
                  <a:spLocks noChangeArrowheads="1"/>
                </p:cNvSpPr>
                <p:nvPr/>
              </p:nvSpPr>
              <p:spPr bwMode="gray">
                <a:xfrm>
                  <a:off x="2068" y="961"/>
                  <a:ext cx="283" cy="28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alpha val="0"/>
                      </a:srgbClr>
                    </a:gs>
                    <a:gs pos="100000">
                      <a:srgbClr val="C0C0C0">
                        <a:gamma/>
                        <a:tint val="34902"/>
                        <a:invGamma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  <p:sp>
              <p:nvSpPr>
                <p:cNvPr id="50" name="Oval 58"/>
                <p:cNvSpPr>
                  <a:spLocks noChangeArrowheads="1"/>
                </p:cNvSpPr>
                <p:nvPr/>
              </p:nvSpPr>
              <p:spPr bwMode="gray">
                <a:xfrm>
                  <a:off x="2071" y="963"/>
                  <a:ext cx="270" cy="26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shade val="79216"/>
                        <a:invGamma/>
                      </a:srgbClr>
                    </a:gs>
                    <a:gs pos="100000">
                      <a:srgbClr val="C0C0C0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  <p:sp>
              <p:nvSpPr>
                <p:cNvPr id="51" name="Oval 59"/>
                <p:cNvSpPr>
                  <a:spLocks noChangeArrowheads="1"/>
                </p:cNvSpPr>
                <p:nvPr/>
              </p:nvSpPr>
              <p:spPr bwMode="gray">
                <a:xfrm>
                  <a:off x="2086" y="971"/>
                  <a:ext cx="240" cy="21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tint val="0"/>
                        <a:invGamma/>
                      </a:srgbClr>
                    </a:gs>
                    <a:gs pos="100000">
                      <a:srgbClr val="C0C0C0">
                        <a:alpha val="3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</p:grpSp>
          <p:sp>
            <p:nvSpPr>
              <p:cNvPr id="41" name="Text Box 60"/>
              <p:cNvSpPr txBox="1">
                <a:spLocks noChangeArrowheads="1"/>
              </p:cNvSpPr>
              <p:nvPr/>
            </p:nvSpPr>
            <p:spPr bwMode="gray">
              <a:xfrm>
                <a:off x="1326" y="1248"/>
                <a:ext cx="224" cy="29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400" b="1" dirty="0" smtClean="0">
                    <a:solidFill>
                      <a:srgbClr val="000000"/>
                    </a:solidFill>
                  </a:rPr>
                  <a:t>2</a:t>
                </a:r>
                <a:endParaRPr lang="en-US" sz="2400" b="1" dirty="0">
                  <a:solidFill>
                    <a:srgbClr val="000000"/>
                  </a:solidFill>
                </a:endParaRPr>
              </a:p>
            </p:txBody>
          </p:sp>
        </p:grpSp>
      </p:grpSp>
      <p:pic>
        <p:nvPicPr>
          <p:cNvPr id="55" name="รูปภาพ 54" descr="m3700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2132" y="2546249"/>
            <a:ext cx="3500430" cy="4156195"/>
          </a:xfrm>
          <a:prstGeom prst="rect">
            <a:avLst/>
          </a:prstGeom>
        </p:spPr>
      </p:pic>
      <p:sp>
        <p:nvSpPr>
          <p:cNvPr id="40" name="Rectangle 2"/>
          <p:cNvSpPr>
            <a:spLocks noGrp="1" noChangeArrowheads="1"/>
          </p:cNvSpPr>
          <p:nvPr>
            <p:ph type="title"/>
          </p:nvPr>
        </p:nvSpPr>
        <p:spPr>
          <a:xfrm>
            <a:off x="447676" y="142852"/>
            <a:ext cx="8553480" cy="947721"/>
          </a:xfrm>
          <a:solidFill>
            <a:schemeClr val="accent1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algn="ctr"/>
            <a:r>
              <a:rPr lang="th-TH" sz="6000" b="1" dirty="0" smtClean="0">
                <a:solidFill>
                  <a:srgbClr val="3333CC"/>
                </a:solidFill>
                <a:latin typeface="Angsana New" pitchFamily="18" charset="-34"/>
                <a:cs typeface="Angsana New" pitchFamily="18" charset="-34"/>
              </a:rPr>
              <a:t>บทบาทหน้าที่ของ</a:t>
            </a:r>
            <a:r>
              <a:rPr lang="th-TH" sz="6000" b="1" dirty="0" smtClean="0">
                <a:solidFill>
                  <a:srgbClr val="3333CC"/>
                </a:solidFill>
                <a:latin typeface="Angsana New" pitchFamily="18" charset="-34"/>
                <a:cs typeface="Angsana New" pitchFamily="18" charset="-34"/>
              </a:rPr>
              <a:t>สื่อมวลชน</a:t>
            </a:r>
            <a:endParaRPr lang="en-US" sz="6000" b="1" dirty="0">
              <a:solidFill>
                <a:srgbClr val="3333CC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6"/>
          <p:cNvGrpSpPr>
            <a:grpSpLocks/>
          </p:cNvGrpSpPr>
          <p:nvPr/>
        </p:nvGrpSpPr>
        <p:grpSpPr bwMode="auto">
          <a:xfrm>
            <a:off x="1142976" y="1500174"/>
            <a:ext cx="5715001" cy="646113"/>
            <a:chOff x="1248" y="1188"/>
            <a:chExt cx="3600" cy="407"/>
          </a:xfrm>
        </p:grpSpPr>
        <p:sp>
          <p:nvSpPr>
            <p:cNvPr id="65583" name="Line 47"/>
            <p:cNvSpPr>
              <a:spLocks noChangeShapeType="1"/>
            </p:cNvSpPr>
            <p:nvPr/>
          </p:nvSpPr>
          <p:spPr bwMode="auto">
            <a:xfrm>
              <a:off x="1584" y="1524"/>
              <a:ext cx="3024" cy="1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prstDash val="sysDot"/>
              <a:round/>
              <a:headEnd/>
              <a:tailEnd type="oval" w="med" len="med"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5584" name="Text Box 48"/>
            <p:cNvSpPr txBox="1">
              <a:spLocks noChangeArrowheads="1"/>
            </p:cNvSpPr>
            <p:nvPr/>
          </p:nvSpPr>
          <p:spPr bwMode="auto">
            <a:xfrm>
              <a:off x="1728" y="1188"/>
              <a:ext cx="3120" cy="40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th-TH" sz="3600" b="1" dirty="0" smtClean="0">
                  <a:solidFill>
                    <a:schemeClr val="tx2"/>
                  </a:solidFill>
                  <a:latin typeface="Angsana New" pitchFamily="18" charset="-34"/>
                  <a:cs typeface="Angsana New" pitchFamily="18" charset="-34"/>
                </a:rPr>
                <a:t>การระดมสรรพกำลัง </a:t>
              </a:r>
              <a:r>
                <a:rPr lang="en-US" sz="3600" b="1" dirty="0" smtClean="0">
                  <a:solidFill>
                    <a:schemeClr val="tx2"/>
                  </a:solidFill>
                  <a:latin typeface="Angsana New" pitchFamily="18" charset="-34"/>
                  <a:cs typeface="Angsana New" pitchFamily="18" charset="-34"/>
                </a:rPr>
                <a:t>(mobilization)</a:t>
              </a:r>
              <a:endParaRPr lang="en-US" sz="3600" b="1" dirty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endParaRPr>
            </a:p>
          </p:txBody>
        </p:sp>
        <p:grpSp>
          <p:nvGrpSpPr>
            <p:cNvPr id="3" name="Group 62"/>
            <p:cNvGrpSpPr>
              <a:grpSpLocks/>
            </p:cNvGrpSpPr>
            <p:nvPr/>
          </p:nvGrpSpPr>
          <p:grpSpPr bwMode="auto">
            <a:xfrm>
              <a:off x="1248" y="1200"/>
              <a:ext cx="384" cy="384"/>
              <a:chOff x="1248" y="1200"/>
              <a:chExt cx="384" cy="384"/>
            </a:xfrm>
          </p:grpSpPr>
          <p:grpSp>
            <p:nvGrpSpPr>
              <p:cNvPr id="4" name="Group 61"/>
              <p:cNvGrpSpPr>
                <a:grpSpLocks/>
              </p:cNvGrpSpPr>
              <p:nvPr/>
            </p:nvGrpSpPr>
            <p:grpSpPr bwMode="auto">
              <a:xfrm>
                <a:off x="1248" y="1200"/>
                <a:ext cx="384" cy="384"/>
                <a:chOff x="2016" y="912"/>
                <a:chExt cx="384" cy="384"/>
              </a:xfrm>
            </p:grpSpPr>
            <p:sp>
              <p:nvSpPr>
                <p:cNvPr id="65586" name="Text Box 50"/>
                <p:cNvSpPr txBox="1">
                  <a:spLocks noChangeArrowheads="1"/>
                </p:cNvSpPr>
                <p:nvPr/>
              </p:nvSpPr>
              <p:spPr bwMode="gray">
                <a:xfrm>
                  <a:off x="2094" y="960"/>
                  <a:ext cx="223" cy="288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2400" b="1">
                      <a:solidFill>
                        <a:srgbClr val="000000"/>
                      </a:solidFill>
                    </a:rPr>
                    <a:t>3</a:t>
                  </a:r>
                </a:p>
              </p:txBody>
            </p:sp>
            <p:sp>
              <p:nvSpPr>
                <p:cNvPr id="65587" name="Oval 51"/>
                <p:cNvSpPr>
                  <a:spLocks noChangeArrowheads="1"/>
                </p:cNvSpPr>
                <p:nvPr/>
              </p:nvSpPr>
              <p:spPr bwMode="gray">
                <a:xfrm>
                  <a:off x="2016" y="912"/>
                  <a:ext cx="384" cy="38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65588" name="Oval 52"/>
                <p:cNvSpPr>
                  <a:spLocks noChangeArrowheads="1"/>
                </p:cNvSpPr>
                <p:nvPr/>
              </p:nvSpPr>
              <p:spPr bwMode="gray">
                <a:xfrm>
                  <a:off x="2016" y="912"/>
                  <a:ext cx="384" cy="38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alpha val="32001"/>
                      </a:schemeClr>
                    </a:gs>
                    <a:gs pos="100000">
                      <a:schemeClr val="hlink">
                        <a:gamma/>
                        <a:shade val="0"/>
                        <a:invGamma/>
                        <a:alpha val="89999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65589" name="Oval 53"/>
                <p:cNvSpPr>
                  <a:spLocks noChangeArrowheads="1"/>
                </p:cNvSpPr>
                <p:nvPr/>
              </p:nvSpPr>
              <p:spPr bwMode="gray">
                <a:xfrm>
                  <a:off x="2034" y="918"/>
                  <a:ext cx="334" cy="33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54118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54118"/>
                        <a:invGamma/>
                      </a:schemeClr>
                    </a:gs>
                  </a:gsLst>
                  <a:lin ang="189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65590" name="Oval 54"/>
                <p:cNvSpPr>
                  <a:spLocks noChangeArrowheads="1"/>
                </p:cNvSpPr>
                <p:nvPr/>
              </p:nvSpPr>
              <p:spPr bwMode="gray">
                <a:xfrm>
                  <a:off x="2040" y="936"/>
                  <a:ext cx="334" cy="33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63529"/>
                        <a:invGamma/>
                      </a:schemeClr>
                    </a:gs>
                    <a:gs pos="100000">
                      <a:schemeClr val="hlink">
                        <a:alpha val="0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65591" name="Oval 55"/>
                <p:cNvSpPr>
                  <a:spLocks noChangeArrowheads="1"/>
                </p:cNvSpPr>
                <p:nvPr/>
              </p:nvSpPr>
              <p:spPr bwMode="gray">
                <a:xfrm>
                  <a:off x="2052" y="948"/>
                  <a:ext cx="300" cy="300"/>
                </a:xfrm>
                <a:prstGeom prst="ellipse">
                  <a:avLst/>
                </a:prstGeom>
                <a:solidFill>
                  <a:srgbClr val="333333"/>
                </a:soli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65592" name="Oval 56"/>
                <p:cNvSpPr>
                  <a:spLocks noChangeArrowheads="1"/>
                </p:cNvSpPr>
                <p:nvPr/>
              </p:nvSpPr>
              <p:spPr bwMode="gray">
                <a:xfrm>
                  <a:off x="2064" y="959"/>
                  <a:ext cx="291" cy="29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  <p:sp>
              <p:nvSpPr>
                <p:cNvPr id="65593" name="Oval 57"/>
                <p:cNvSpPr>
                  <a:spLocks noChangeArrowheads="1"/>
                </p:cNvSpPr>
                <p:nvPr/>
              </p:nvSpPr>
              <p:spPr bwMode="gray">
                <a:xfrm>
                  <a:off x="2068" y="961"/>
                  <a:ext cx="283" cy="28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alpha val="0"/>
                      </a:srgbClr>
                    </a:gs>
                    <a:gs pos="100000">
                      <a:srgbClr val="C0C0C0">
                        <a:gamma/>
                        <a:tint val="34902"/>
                        <a:invGamma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  <p:sp>
              <p:nvSpPr>
                <p:cNvPr id="65594" name="Oval 58"/>
                <p:cNvSpPr>
                  <a:spLocks noChangeArrowheads="1"/>
                </p:cNvSpPr>
                <p:nvPr/>
              </p:nvSpPr>
              <p:spPr bwMode="gray">
                <a:xfrm>
                  <a:off x="2071" y="963"/>
                  <a:ext cx="270" cy="26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shade val="79216"/>
                        <a:invGamma/>
                      </a:srgbClr>
                    </a:gs>
                    <a:gs pos="100000">
                      <a:srgbClr val="C0C0C0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  <p:sp>
              <p:nvSpPr>
                <p:cNvPr id="65595" name="Oval 59"/>
                <p:cNvSpPr>
                  <a:spLocks noChangeArrowheads="1"/>
                </p:cNvSpPr>
                <p:nvPr/>
              </p:nvSpPr>
              <p:spPr bwMode="gray">
                <a:xfrm>
                  <a:off x="2086" y="971"/>
                  <a:ext cx="240" cy="21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tint val="0"/>
                        <a:invGamma/>
                      </a:srgbClr>
                    </a:gs>
                    <a:gs pos="100000">
                      <a:srgbClr val="C0C0C0">
                        <a:alpha val="3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</p:grpSp>
          <p:sp>
            <p:nvSpPr>
              <p:cNvPr id="65596" name="Text Box 60"/>
              <p:cNvSpPr txBox="1">
                <a:spLocks noChangeArrowheads="1"/>
              </p:cNvSpPr>
              <p:nvPr/>
            </p:nvSpPr>
            <p:spPr bwMode="gray">
              <a:xfrm>
                <a:off x="1326" y="1248"/>
                <a:ext cx="223" cy="2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400" b="1" dirty="0">
                    <a:solidFill>
                      <a:srgbClr val="000000"/>
                    </a:solidFill>
                  </a:rPr>
                  <a:t>1</a:t>
                </a:r>
              </a:p>
            </p:txBody>
          </p:sp>
        </p:grpSp>
      </p:grpSp>
      <p:sp>
        <p:nvSpPr>
          <p:cNvPr id="66" name="Rectangle 2"/>
          <p:cNvSpPr>
            <a:spLocks noGrp="1" noChangeArrowheads="1"/>
          </p:cNvSpPr>
          <p:nvPr>
            <p:ph type="title"/>
          </p:nvPr>
        </p:nvSpPr>
        <p:spPr>
          <a:xfrm>
            <a:off x="447676" y="123825"/>
            <a:ext cx="8553480" cy="590531"/>
          </a:xfrm>
          <a:solidFill>
            <a:schemeClr val="accent1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algn="ctr"/>
            <a:r>
              <a:rPr lang="th-TH" sz="3200" b="1" dirty="0" smtClean="0">
                <a:solidFill>
                  <a:srgbClr val="3333CC"/>
                </a:solidFill>
                <a:latin typeface="Angsana New" pitchFamily="18" charset="-34"/>
                <a:cs typeface="Angsana New" pitchFamily="18" charset="-34"/>
              </a:rPr>
              <a:t>บทบาทหน้าที่ของสื่อมวลชนตามหลักการของ </a:t>
            </a:r>
            <a:r>
              <a:rPr lang="en-US" sz="3200" b="1" dirty="0" smtClean="0">
                <a:solidFill>
                  <a:srgbClr val="3333CC"/>
                </a:solidFill>
                <a:latin typeface="Angsana New" pitchFamily="18" charset="-34"/>
                <a:cs typeface="Angsana New" pitchFamily="18" charset="-34"/>
              </a:rPr>
              <a:t>Denis </a:t>
            </a:r>
            <a:r>
              <a:rPr lang="en-US" sz="3200" b="1" dirty="0" err="1" smtClean="0">
                <a:solidFill>
                  <a:srgbClr val="3333CC"/>
                </a:solidFill>
                <a:latin typeface="Angsana New" pitchFamily="18" charset="-34"/>
                <a:cs typeface="Angsana New" pitchFamily="18" charset="-34"/>
              </a:rPr>
              <a:t>Mcquail</a:t>
            </a:r>
            <a:r>
              <a:rPr lang="en-US" sz="3200" b="1" dirty="0" smtClean="0">
                <a:solidFill>
                  <a:srgbClr val="3333CC"/>
                </a:solidFill>
                <a:latin typeface="Angsana New" pitchFamily="18" charset="-34"/>
                <a:cs typeface="Angsana New" pitchFamily="18" charset="-34"/>
              </a:rPr>
              <a:t> 1983 </a:t>
            </a:r>
            <a:r>
              <a:rPr lang="th-TH" sz="3200" b="1" dirty="0" smtClean="0">
                <a:solidFill>
                  <a:srgbClr val="3333CC"/>
                </a:solidFill>
                <a:latin typeface="Angsana New" pitchFamily="18" charset="-34"/>
                <a:cs typeface="Angsana New" pitchFamily="18" charset="-34"/>
              </a:rPr>
              <a:t>(เพิ่มเติม)</a:t>
            </a:r>
            <a:endParaRPr lang="en-US" sz="3200" b="1" dirty="0">
              <a:solidFill>
                <a:srgbClr val="3333CC"/>
              </a:solidFill>
              <a:latin typeface="Angsana New" pitchFamily="18" charset="-34"/>
              <a:cs typeface="Angsana New" pitchFamily="18" charset="-34"/>
            </a:endParaRPr>
          </a:p>
        </p:txBody>
      </p:sp>
      <p:grpSp>
        <p:nvGrpSpPr>
          <p:cNvPr id="5" name="Group 76"/>
          <p:cNvGrpSpPr>
            <a:grpSpLocks/>
          </p:cNvGrpSpPr>
          <p:nvPr/>
        </p:nvGrpSpPr>
        <p:grpSpPr bwMode="auto">
          <a:xfrm>
            <a:off x="1142976" y="2497135"/>
            <a:ext cx="5715001" cy="646113"/>
            <a:chOff x="1248" y="1188"/>
            <a:chExt cx="3600" cy="407"/>
          </a:xfrm>
        </p:grpSpPr>
        <p:sp>
          <p:nvSpPr>
            <p:cNvPr id="84" name="Line 47"/>
            <p:cNvSpPr>
              <a:spLocks noChangeShapeType="1"/>
            </p:cNvSpPr>
            <p:nvPr/>
          </p:nvSpPr>
          <p:spPr bwMode="auto">
            <a:xfrm>
              <a:off x="1584" y="1524"/>
              <a:ext cx="3024" cy="1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prstDash val="sysDot"/>
              <a:round/>
              <a:headEnd/>
              <a:tailEnd type="oval" w="med" len="med"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85" name="Text Box 48"/>
            <p:cNvSpPr txBox="1">
              <a:spLocks noChangeArrowheads="1"/>
            </p:cNvSpPr>
            <p:nvPr/>
          </p:nvSpPr>
          <p:spPr bwMode="auto">
            <a:xfrm>
              <a:off x="1728" y="1188"/>
              <a:ext cx="3120" cy="40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th-TH" sz="3600" b="1" dirty="0" smtClean="0">
                  <a:solidFill>
                    <a:schemeClr val="tx2"/>
                  </a:solidFill>
                  <a:latin typeface="Angsana New" pitchFamily="18" charset="-34"/>
                  <a:cs typeface="Angsana New" pitchFamily="18" charset="-34"/>
                </a:rPr>
                <a:t>การแปลความหมาย </a:t>
              </a:r>
              <a:r>
                <a:rPr lang="en-US" sz="3600" b="1" dirty="0" smtClean="0">
                  <a:solidFill>
                    <a:schemeClr val="tx2"/>
                  </a:solidFill>
                  <a:latin typeface="Angsana New" pitchFamily="18" charset="-34"/>
                  <a:cs typeface="Angsana New" pitchFamily="18" charset="-34"/>
                </a:rPr>
                <a:t>(interpretation)</a:t>
              </a:r>
              <a:endParaRPr lang="en-US" sz="3600" b="1" dirty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endParaRPr>
            </a:p>
          </p:txBody>
        </p:sp>
        <p:grpSp>
          <p:nvGrpSpPr>
            <p:cNvPr id="6" name="Group 62"/>
            <p:cNvGrpSpPr>
              <a:grpSpLocks/>
            </p:cNvGrpSpPr>
            <p:nvPr/>
          </p:nvGrpSpPr>
          <p:grpSpPr bwMode="auto">
            <a:xfrm>
              <a:off x="1248" y="1200"/>
              <a:ext cx="384" cy="384"/>
              <a:chOff x="1248" y="1200"/>
              <a:chExt cx="384" cy="384"/>
            </a:xfrm>
          </p:grpSpPr>
          <p:grpSp>
            <p:nvGrpSpPr>
              <p:cNvPr id="7" name="Group 61"/>
              <p:cNvGrpSpPr>
                <a:grpSpLocks/>
              </p:cNvGrpSpPr>
              <p:nvPr/>
            </p:nvGrpSpPr>
            <p:grpSpPr bwMode="auto">
              <a:xfrm>
                <a:off x="1248" y="1200"/>
                <a:ext cx="384" cy="384"/>
                <a:chOff x="2016" y="912"/>
                <a:chExt cx="384" cy="384"/>
              </a:xfrm>
            </p:grpSpPr>
            <p:sp>
              <p:nvSpPr>
                <p:cNvPr id="89" name="Text Box 50"/>
                <p:cNvSpPr txBox="1">
                  <a:spLocks noChangeArrowheads="1"/>
                </p:cNvSpPr>
                <p:nvPr/>
              </p:nvSpPr>
              <p:spPr bwMode="gray">
                <a:xfrm>
                  <a:off x="2094" y="960"/>
                  <a:ext cx="223" cy="288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2400" b="1">
                      <a:solidFill>
                        <a:srgbClr val="000000"/>
                      </a:solidFill>
                    </a:rPr>
                    <a:t>3</a:t>
                  </a:r>
                </a:p>
              </p:txBody>
            </p:sp>
            <p:sp>
              <p:nvSpPr>
                <p:cNvPr id="90" name="Oval 51"/>
                <p:cNvSpPr>
                  <a:spLocks noChangeArrowheads="1"/>
                </p:cNvSpPr>
                <p:nvPr/>
              </p:nvSpPr>
              <p:spPr bwMode="gray">
                <a:xfrm>
                  <a:off x="2016" y="912"/>
                  <a:ext cx="384" cy="38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91" name="Oval 52"/>
                <p:cNvSpPr>
                  <a:spLocks noChangeArrowheads="1"/>
                </p:cNvSpPr>
                <p:nvPr/>
              </p:nvSpPr>
              <p:spPr bwMode="gray">
                <a:xfrm>
                  <a:off x="2016" y="912"/>
                  <a:ext cx="384" cy="38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alpha val="32001"/>
                      </a:schemeClr>
                    </a:gs>
                    <a:gs pos="100000">
                      <a:schemeClr val="hlink">
                        <a:gamma/>
                        <a:shade val="0"/>
                        <a:invGamma/>
                        <a:alpha val="89999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92" name="Oval 53"/>
                <p:cNvSpPr>
                  <a:spLocks noChangeArrowheads="1"/>
                </p:cNvSpPr>
                <p:nvPr/>
              </p:nvSpPr>
              <p:spPr bwMode="gray">
                <a:xfrm>
                  <a:off x="2034" y="918"/>
                  <a:ext cx="334" cy="33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54118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54118"/>
                        <a:invGamma/>
                      </a:schemeClr>
                    </a:gs>
                  </a:gsLst>
                  <a:lin ang="189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93" name="Oval 54"/>
                <p:cNvSpPr>
                  <a:spLocks noChangeArrowheads="1"/>
                </p:cNvSpPr>
                <p:nvPr/>
              </p:nvSpPr>
              <p:spPr bwMode="gray">
                <a:xfrm>
                  <a:off x="2040" y="936"/>
                  <a:ext cx="334" cy="33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63529"/>
                        <a:invGamma/>
                      </a:schemeClr>
                    </a:gs>
                    <a:gs pos="100000">
                      <a:schemeClr val="hlink">
                        <a:alpha val="0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94" name="Oval 55"/>
                <p:cNvSpPr>
                  <a:spLocks noChangeArrowheads="1"/>
                </p:cNvSpPr>
                <p:nvPr/>
              </p:nvSpPr>
              <p:spPr bwMode="gray">
                <a:xfrm>
                  <a:off x="2052" y="948"/>
                  <a:ext cx="300" cy="300"/>
                </a:xfrm>
                <a:prstGeom prst="ellipse">
                  <a:avLst/>
                </a:prstGeom>
                <a:solidFill>
                  <a:srgbClr val="333333"/>
                </a:soli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95" name="Oval 56"/>
                <p:cNvSpPr>
                  <a:spLocks noChangeArrowheads="1"/>
                </p:cNvSpPr>
                <p:nvPr/>
              </p:nvSpPr>
              <p:spPr bwMode="gray">
                <a:xfrm>
                  <a:off x="2064" y="959"/>
                  <a:ext cx="291" cy="29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  <p:sp>
              <p:nvSpPr>
                <p:cNvPr id="96" name="Oval 57"/>
                <p:cNvSpPr>
                  <a:spLocks noChangeArrowheads="1"/>
                </p:cNvSpPr>
                <p:nvPr/>
              </p:nvSpPr>
              <p:spPr bwMode="gray">
                <a:xfrm>
                  <a:off x="2068" y="961"/>
                  <a:ext cx="283" cy="28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alpha val="0"/>
                      </a:srgbClr>
                    </a:gs>
                    <a:gs pos="100000">
                      <a:srgbClr val="C0C0C0">
                        <a:gamma/>
                        <a:tint val="34902"/>
                        <a:invGamma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  <p:sp>
              <p:nvSpPr>
                <p:cNvPr id="97" name="Oval 58"/>
                <p:cNvSpPr>
                  <a:spLocks noChangeArrowheads="1"/>
                </p:cNvSpPr>
                <p:nvPr/>
              </p:nvSpPr>
              <p:spPr bwMode="gray">
                <a:xfrm>
                  <a:off x="2071" y="963"/>
                  <a:ext cx="270" cy="26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shade val="79216"/>
                        <a:invGamma/>
                      </a:srgbClr>
                    </a:gs>
                    <a:gs pos="100000">
                      <a:srgbClr val="C0C0C0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  <p:sp>
              <p:nvSpPr>
                <p:cNvPr id="98" name="Oval 59"/>
                <p:cNvSpPr>
                  <a:spLocks noChangeArrowheads="1"/>
                </p:cNvSpPr>
                <p:nvPr/>
              </p:nvSpPr>
              <p:spPr bwMode="gray">
                <a:xfrm>
                  <a:off x="2086" y="971"/>
                  <a:ext cx="240" cy="21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tint val="0"/>
                        <a:invGamma/>
                      </a:srgbClr>
                    </a:gs>
                    <a:gs pos="100000">
                      <a:srgbClr val="C0C0C0">
                        <a:alpha val="3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</p:grpSp>
          <p:sp>
            <p:nvSpPr>
              <p:cNvPr id="88" name="Text Box 60"/>
              <p:cNvSpPr txBox="1">
                <a:spLocks noChangeArrowheads="1"/>
              </p:cNvSpPr>
              <p:nvPr/>
            </p:nvSpPr>
            <p:spPr bwMode="gray">
              <a:xfrm>
                <a:off x="1326" y="1248"/>
                <a:ext cx="224" cy="29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400" b="1" dirty="0" smtClean="0">
                    <a:solidFill>
                      <a:srgbClr val="000000"/>
                    </a:solidFill>
                  </a:rPr>
                  <a:t>2</a:t>
                </a:r>
                <a:endParaRPr lang="en-US" sz="2400" b="1" dirty="0">
                  <a:solidFill>
                    <a:srgbClr val="000000"/>
                  </a:solidFill>
                </a:endParaRPr>
              </a:p>
            </p:txBody>
          </p:sp>
        </p:grpSp>
      </p:grpSp>
      <p:pic>
        <p:nvPicPr>
          <p:cNvPr id="99" name="รูปภาพ 98" descr="M0148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0166" y="3644361"/>
            <a:ext cx="3314266" cy="3213639"/>
          </a:xfrm>
          <a:prstGeom prst="rect">
            <a:avLst/>
          </a:prstGeom>
        </p:spPr>
      </p:pic>
      <p:pic>
        <p:nvPicPr>
          <p:cNvPr id="101" name="รูปภาพ 100" descr="201949.w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16570" y="2857496"/>
            <a:ext cx="3827429" cy="40005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6"/>
          <p:cNvGrpSpPr>
            <a:grpSpLocks/>
          </p:cNvGrpSpPr>
          <p:nvPr/>
        </p:nvGrpSpPr>
        <p:grpSpPr bwMode="auto">
          <a:xfrm>
            <a:off x="571472" y="1428736"/>
            <a:ext cx="7858126" cy="646113"/>
            <a:chOff x="1248" y="1188"/>
            <a:chExt cx="4950" cy="407"/>
          </a:xfrm>
        </p:grpSpPr>
        <p:sp>
          <p:nvSpPr>
            <p:cNvPr id="65583" name="Line 47"/>
            <p:cNvSpPr>
              <a:spLocks noChangeShapeType="1"/>
            </p:cNvSpPr>
            <p:nvPr/>
          </p:nvSpPr>
          <p:spPr bwMode="auto">
            <a:xfrm>
              <a:off x="1584" y="1524"/>
              <a:ext cx="3024" cy="1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prstDash val="sysDot"/>
              <a:round/>
              <a:headEnd/>
              <a:tailEnd type="oval" w="med" len="med"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5584" name="Text Box 48"/>
            <p:cNvSpPr txBox="1">
              <a:spLocks noChangeArrowheads="1"/>
            </p:cNvSpPr>
            <p:nvPr/>
          </p:nvSpPr>
          <p:spPr bwMode="auto">
            <a:xfrm>
              <a:off x="1728" y="1188"/>
              <a:ext cx="4470" cy="40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lang="th-TH" sz="3600" b="1" dirty="0" smtClean="0">
                  <a:solidFill>
                    <a:schemeClr val="tx2"/>
                  </a:solidFill>
                  <a:latin typeface="Angsana New" pitchFamily="18" charset="-34"/>
                  <a:cs typeface="Angsana New" pitchFamily="18" charset="-34"/>
                </a:rPr>
                <a:t>การให้ข่าวสาร </a:t>
              </a:r>
              <a:r>
                <a:rPr lang="en-US" sz="3600" b="1" dirty="0" smtClean="0">
                  <a:solidFill>
                    <a:schemeClr val="tx2"/>
                  </a:solidFill>
                  <a:latin typeface="Angsana New" pitchFamily="18" charset="-34"/>
                  <a:cs typeface="Angsana New" pitchFamily="18" charset="-34"/>
                </a:rPr>
                <a:t>(information)</a:t>
              </a:r>
              <a:endParaRPr lang="en-US" sz="3600" b="1" dirty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endParaRPr>
            </a:p>
          </p:txBody>
        </p:sp>
        <p:grpSp>
          <p:nvGrpSpPr>
            <p:cNvPr id="3" name="Group 62"/>
            <p:cNvGrpSpPr>
              <a:grpSpLocks/>
            </p:cNvGrpSpPr>
            <p:nvPr/>
          </p:nvGrpSpPr>
          <p:grpSpPr bwMode="auto">
            <a:xfrm>
              <a:off x="1248" y="1200"/>
              <a:ext cx="384" cy="384"/>
              <a:chOff x="1248" y="1200"/>
              <a:chExt cx="384" cy="384"/>
            </a:xfrm>
          </p:grpSpPr>
          <p:grpSp>
            <p:nvGrpSpPr>
              <p:cNvPr id="4" name="Group 61"/>
              <p:cNvGrpSpPr>
                <a:grpSpLocks/>
              </p:cNvGrpSpPr>
              <p:nvPr/>
            </p:nvGrpSpPr>
            <p:grpSpPr bwMode="auto">
              <a:xfrm>
                <a:off x="1248" y="1200"/>
                <a:ext cx="384" cy="384"/>
                <a:chOff x="2016" y="912"/>
                <a:chExt cx="384" cy="384"/>
              </a:xfrm>
            </p:grpSpPr>
            <p:sp>
              <p:nvSpPr>
                <p:cNvPr id="65586" name="Text Box 50"/>
                <p:cNvSpPr txBox="1">
                  <a:spLocks noChangeArrowheads="1"/>
                </p:cNvSpPr>
                <p:nvPr/>
              </p:nvSpPr>
              <p:spPr bwMode="gray">
                <a:xfrm>
                  <a:off x="2094" y="960"/>
                  <a:ext cx="223" cy="288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2400" b="1">
                      <a:solidFill>
                        <a:srgbClr val="000000"/>
                      </a:solidFill>
                    </a:rPr>
                    <a:t>3</a:t>
                  </a:r>
                </a:p>
              </p:txBody>
            </p:sp>
            <p:sp>
              <p:nvSpPr>
                <p:cNvPr id="65587" name="Oval 51"/>
                <p:cNvSpPr>
                  <a:spLocks noChangeArrowheads="1"/>
                </p:cNvSpPr>
                <p:nvPr/>
              </p:nvSpPr>
              <p:spPr bwMode="gray">
                <a:xfrm>
                  <a:off x="2016" y="912"/>
                  <a:ext cx="384" cy="38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65588" name="Oval 52"/>
                <p:cNvSpPr>
                  <a:spLocks noChangeArrowheads="1"/>
                </p:cNvSpPr>
                <p:nvPr/>
              </p:nvSpPr>
              <p:spPr bwMode="gray">
                <a:xfrm>
                  <a:off x="2016" y="912"/>
                  <a:ext cx="384" cy="38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alpha val="32001"/>
                      </a:schemeClr>
                    </a:gs>
                    <a:gs pos="100000">
                      <a:schemeClr val="hlink">
                        <a:gamma/>
                        <a:shade val="0"/>
                        <a:invGamma/>
                        <a:alpha val="89999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65589" name="Oval 53"/>
                <p:cNvSpPr>
                  <a:spLocks noChangeArrowheads="1"/>
                </p:cNvSpPr>
                <p:nvPr/>
              </p:nvSpPr>
              <p:spPr bwMode="gray">
                <a:xfrm>
                  <a:off x="2034" y="918"/>
                  <a:ext cx="334" cy="33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54118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54118"/>
                        <a:invGamma/>
                      </a:schemeClr>
                    </a:gs>
                  </a:gsLst>
                  <a:lin ang="189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65590" name="Oval 54"/>
                <p:cNvSpPr>
                  <a:spLocks noChangeArrowheads="1"/>
                </p:cNvSpPr>
                <p:nvPr/>
              </p:nvSpPr>
              <p:spPr bwMode="gray">
                <a:xfrm>
                  <a:off x="2040" y="936"/>
                  <a:ext cx="334" cy="33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63529"/>
                        <a:invGamma/>
                      </a:schemeClr>
                    </a:gs>
                    <a:gs pos="100000">
                      <a:schemeClr val="hlink">
                        <a:alpha val="0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65591" name="Oval 55"/>
                <p:cNvSpPr>
                  <a:spLocks noChangeArrowheads="1"/>
                </p:cNvSpPr>
                <p:nvPr/>
              </p:nvSpPr>
              <p:spPr bwMode="gray">
                <a:xfrm>
                  <a:off x="2052" y="948"/>
                  <a:ext cx="300" cy="300"/>
                </a:xfrm>
                <a:prstGeom prst="ellipse">
                  <a:avLst/>
                </a:prstGeom>
                <a:solidFill>
                  <a:srgbClr val="333333"/>
                </a:soli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65592" name="Oval 56"/>
                <p:cNvSpPr>
                  <a:spLocks noChangeArrowheads="1"/>
                </p:cNvSpPr>
                <p:nvPr/>
              </p:nvSpPr>
              <p:spPr bwMode="gray">
                <a:xfrm>
                  <a:off x="2064" y="959"/>
                  <a:ext cx="291" cy="29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  <p:sp>
              <p:nvSpPr>
                <p:cNvPr id="65593" name="Oval 57"/>
                <p:cNvSpPr>
                  <a:spLocks noChangeArrowheads="1"/>
                </p:cNvSpPr>
                <p:nvPr/>
              </p:nvSpPr>
              <p:spPr bwMode="gray">
                <a:xfrm>
                  <a:off x="2068" y="961"/>
                  <a:ext cx="283" cy="28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alpha val="0"/>
                      </a:srgbClr>
                    </a:gs>
                    <a:gs pos="100000">
                      <a:srgbClr val="C0C0C0">
                        <a:gamma/>
                        <a:tint val="34902"/>
                        <a:invGamma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  <p:sp>
              <p:nvSpPr>
                <p:cNvPr id="65594" name="Oval 58"/>
                <p:cNvSpPr>
                  <a:spLocks noChangeArrowheads="1"/>
                </p:cNvSpPr>
                <p:nvPr/>
              </p:nvSpPr>
              <p:spPr bwMode="gray">
                <a:xfrm>
                  <a:off x="2071" y="963"/>
                  <a:ext cx="270" cy="26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shade val="79216"/>
                        <a:invGamma/>
                      </a:srgbClr>
                    </a:gs>
                    <a:gs pos="100000">
                      <a:srgbClr val="C0C0C0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  <p:sp>
              <p:nvSpPr>
                <p:cNvPr id="65595" name="Oval 59"/>
                <p:cNvSpPr>
                  <a:spLocks noChangeArrowheads="1"/>
                </p:cNvSpPr>
                <p:nvPr/>
              </p:nvSpPr>
              <p:spPr bwMode="gray">
                <a:xfrm>
                  <a:off x="2086" y="971"/>
                  <a:ext cx="240" cy="21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tint val="0"/>
                        <a:invGamma/>
                      </a:srgbClr>
                    </a:gs>
                    <a:gs pos="100000">
                      <a:srgbClr val="C0C0C0">
                        <a:alpha val="3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</p:grpSp>
          <p:sp>
            <p:nvSpPr>
              <p:cNvPr id="65596" name="Text Box 60"/>
              <p:cNvSpPr txBox="1">
                <a:spLocks noChangeArrowheads="1"/>
              </p:cNvSpPr>
              <p:nvPr/>
            </p:nvSpPr>
            <p:spPr bwMode="gray">
              <a:xfrm>
                <a:off x="1326" y="1248"/>
                <a:ext cx="223" cy="2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400" b="1" dirty="0">
                    <a:solidFill>
                      <a:srgbClr val="000000"/>
                    </a:solidFill>
                  </a:rPr>
                  <a:t>1</a:t>
                </a:r>
              </a:p>
            </p:txBody>
          </p:sp>
        </p:grpSp>
      </p:grpSp>
      <p:sp>
        <p:nvSpPr>
          <p:cNvPr id="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23825"/>
            <a:ext cx="8553480" cy="1233473"/>
          </a:xfrm>
          <a:solidFill>
            <a:schemeClr val="accent1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algn="ctr"/>
            <a:r>
              <a:rPr lang="th-TH" b="1" dirty="0" smtClean="0">
                <a:solidFill>
                  <a:srgbClr val="3333CC"/>
                </a:solidFill>
                <a:latin typeface="Angsana New" pitchFamily="18" charset="-34"/>
                <a:cs typeface="Angsana New" pitchFamily="18" charset="-34"/>
              </a:rPr>
              <a:t>บทบาทหน้าที่ตามความเห็นของคณะกรรมการ</a:t>
            </a:r>
            <a:br>
              <a:rPr lang="th-TH" b="1" dirty="0" smtClean="0">
                <a:solidFill>
                  <a:srgbClr val="3333CC"/>
                </a:solidFill>
                <a:latin typeface="Angsana New" pitchFamily="18" charset="-34"/>
                <a:cs typeface="Angsana New" pitchFamily="18" charset="-34"/>
              </a:rPr>
            </a:br>
            <a:r>
              <a:rPr lang="en-US" b="1" dirty="0" smtClean="0">
                <a:solidFill>
                  <a:srgbClr val="3333CC"/>
                </a:solidFill>
                <a:latin typeface="Angsana New" pitchFamily="18" charset="-34"/>
                <a:cs typeface="Angsana New" pitchFamily="18" charset="-34"/>
              </a:rPr>
              <a:t>Mc Bride commission </a:t>
            </a:r>
            <a:r>
              <a:rPr lang="th-TH" b="1" dirty="0" smtClean="0">
                <a:solidFill>
                  <a:srgbClr val="3333CC"/>
                </a:solidFill>
                <a:latin typeface="Angsana New" pitchFamily="18" charset="-34"/>
                <a:cs typeface="Angsana New" pitchFamily="18" charset="-34"/>
              </a:rPr>
              <a:t>ของ </a:t>
            </a:r>
            <a:r>
              <a:rPr lang="en-US" b="1" dirty="0" err="1" smtClean="0">
                <a:solidFill>
                  <a:srgbClr val="3333CC"/>
                </a:solidFill>
                <a:latin typeface="Angsana New" pitchFamily="18" charset="-34"/>
                <a:cs typeface="Angsana New" pitchFamily="18" charset="-34"/>
              </a:rPr>
              <a:t>Unesco</a:t>
            </a:r>
            <a:endParaRPr lang="en-US" b="1" dirty="0">
              <a:solidFill>
                <a:srgbClr val="3333CC"/>
              </a:solidFill>
              <a:latin typeface="Angsana New" pitchFamily="18" charset="-34"/>
              <a:cs typeface="Angsana New" pitchFamily="18" charset="-34"/>
            </a:endParaRPr>
          </a:p>
        </p:txBody>
      </p:sp>
      <p:grpSp>
        <p:nvGrpSpPr>
          <p:cNvPr id="5" name="Group 76"/>
          <p:cNvGrpSpPr>
            <a:grpSpLocks/>
          </p:cNvGrpSpPr>
          <p:nvPr/>
        </p:nvGrpSpPr>
        <p:grpSpPr bwMode="auto">
          <a:xfrm>
            <a:off x="571472" y="2071678"/>
            <a:ext cx="7858126" cy="646113"/>
            <a:chOff x="1248" y="1188"/>
            <a:chExt cx="4950" cy="407"/>
          </a:xfrm>
        </p:grpSpPr>
        <p:sp>
          <p:nvSpPr>
            <p:cNvPr id="55" name="Line 47"/>
            <p:cNvSpPr>
              <a:spLocks noChangeShapeType="1"/>
            </p:cNvSpPr>
            <p:nvPr/>
          </p:nvSpPr>
          <p:spPr bwMode="auto">
            <a:xfrm>
              <a:off x="1584" y="1524"/>
              <a:ext cx="3024" cy="1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prstDash val="sysDot"/>
              <a:round/>
              <a:headEnd/>
              <a:tailEnd type="oval" w="med" len="med"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56" name="Text Box 48"/>
            <p:cNvSpPr txBox="1">
              <a:spLocks noChangeArrowheads="1"/>
            </p:cNvSpPr>
            <p:nvPr/>
          </p:nvSpPr>
          <p:spPr bwMode="auto">
            <a:xfrm>
              <a:off x="1728" y="1188"/>
              <a:ext cx="4470" cy="40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lang="th-TH" sz="3600" b="1" dirty="0" smtClean="0">
                  <a:solidFill>
                    <a:schemeClr val="tx2"/>
                  </a:solidFill>
                  <a:latin typeface="Angsana New" pitchFamily="18" charset="-34"/>
                  <a:cs typeface="Angsana New" pitchFamily="18" charset="-34"/>
                </a:rPr>
                <a:t>การให้ความรู้ </a:t>
              </a:r>
              <a:r>
                <a:rPr lang="en-US" sz="3600" b="1" dirty="0" smtClean="0">
                  <a:solidFill>
                    <a:schemeClr val="tx2"/>
                  </a:solidFill>
                  <a:latin typeface="Angsana New" pitchFamily="18" charset="-34"/>
                  <a:cs typeface="Angsana New" pitchFamily="18" charset="-34"/>
                </a:rPr>
                <a:t>(education)</a:t>
              </a:r>
              <a:endParaRPr lang="en-US" sz="3600" b="1" dirty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endParaRPr>
            </a:p>
          </p:txBody>
        </p:sp>
        <p:grpSp>
          <p:nvGrpSpPr>
            <p:cNvPr id="6" name="Group 62"/>
            <p:cNvGrpSpPr>
              <a:grpSpLocks/>
            </p:cNvGrpSpPr>
            <p:nvPr/>
          </p:nvGrpSpPr>
          <p:grpSpPr bwMode="auto">
            <a:xfrm>
              <a:off x="1248" y="1200"/>
              <a:ext cx="384" cy="384"/>
              <a:chOff x="1248" y="1200"/>
              <a:chExt cx="384" cy="384"/>
            </a:xfrm>
          </p:grpSpPr>
          <p:grpSp>
            <p:nvGrpSpPr>
              <p:cNvPr id="7" name="Group 61"/>
              <p:cNvGrpSpPr>
                <a:grpSpLocks/>
              </p:cNvGrpSpPr>
              <p:nvPr/>
            </p:nvGrpSpPr>
            <p:grpSpPr bwMode="auto">
              <a:xfrm>
                <a:off x="1248" y="1200"/>
                <a:ext cx="384" cy="384"/>
                <a:chOff x="2016" y="912"/>
                <a:chExt cx="384" cy="384"/>
              </a:xfrm>
            </p:grpSpPr>
            <p:sp>
              <p:nvSpPr>
                <p:cNvPr id="72" name="Text Box 50"/>
                <p:cNvSpPr txBox="1">
                  <a:spLocks noChangeArrowheads="1"/>
                </p:cNvSpPr>
                <p:nvPr/>
              </p:nvSpPr>
              <p:spPr bwMode="gray">
                <a:xfrm>
                  <a:off x="2094" y="960"/>
                  <a:ext cx="223" cy="288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2400" b="1">
                      <a:solidFill>
                        <a:srgbClr val="000000"/>
                      </a:solidFill>
                    </a:rPr>
                    <a:t>3</a:t>
                  </a:r>
                </a:p>
              </p:txBody>
            </p:sp>
            <p:sp>
              <p:nvSpPr>
                <p:cNvPr id="73" name="Oval 51"/>
                <p:cNvSpPr>
                  <a:spLocks noChangeArrowheads="1"/>
                </p:cNvSpPr>
                <p:nvPr/>
              </p:nvSpPr>
              <p:spPr bwMode="gray">
                <a:xfrm>
                  <a:off x="2016" y="912"/>
                  <a:ext cx="384" cy="38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74" name="Oval 52"/>
                <p:cNvSpPr>
                  <a:spLocks noChangeArrowheads="1"/>
                </p:cNvSpPr>
                <p:nvPr/>
              </p:nvSpPr>
              <p:spPr bwMode="gray">
                <a:xfrm>
                  <a:off x="2016" y="912"/>
                  <a:ext cx="384" cy="38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alpha val="32001"/>
                      </a:schemeClr>
                    </a:gs>
                    <a:gs pos="100000">
                      <a:schemeClr val="hlink">
                        <a:gamma/>
                        <a:shade val="0"/>
                        <a:invGamma/>
                        <a:alpha val="89999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75" name="Oval 53"/>
                <p:cNvSpPr>
                  <a:spLocks noChangeArrowheads="1"/>
                </p:cNvSpPr>
                <p:nvPr/>
              </p:nvSpPr>
              <p:spPr bwMode="gray">
                <a:xfrm>
                  <a:off x="2034" y="918"/>
                  <a:ext cx="334" cy="33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54118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54118"/>
                        <a:invGamma/>
                      </a:schemeClr>
                    </a:gs>
                  </a:gsLst>
                  <a:lin ang="189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76" name="Oval 54"/>
                <p:cNvSpPr>
                  <a:spLocks noChangeArrowheads="1"/>
                </p:cNvSpPr>
                <p:nvPr/>
              </p:nvSpPr>
              <p:spPr bwMode="gray">
                <a:xfrm>
                  <a:off x="2040" y="936"/>
                  <a:ext cx="334" cy="33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63529"/>
                        <a:invGamma/>
                      </a:schemeClr>
                    </a:gs>
                    <a:gs pos="100000">
                      <a:schemeClr val="hlink">
                        <a:alpha val="0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77" name="Oval 55"/>
                <p:cNvSpPr>
                  <a:spLocks noChangeArrowheads="1"/>
                </p:cNvSpPr>
                <p:nvPr/>
              </p:nvSpPr>
              <p:spPr bwMode="gray">
                <a:xfrm>
                  <a:off x="2052" y="948"/>
                  <a:ext cx="300" cy="300"/>
                </a:xfrm>
                <a:prstGeom prst="ellipse">
                  <a:avLst/>
                </a:prstGeom>
                <a:solidFill>
                  <a:srgbClr val="333333"/>
                </a:soli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78" name="Oval 56"/>
                <p:cNvSpPr>
                  <a:spLocks noChangeArrowheads="1"/>
                </p:cNvSpPr>
                <p:nvPr/>
              </p:nvSpPr>
              <p:spPr bwMode="gray">
                <a:xfrm>
                  <a:off x="2064" y="959"/>
                  <a:ext cx="291" cy="29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  <p:sp>
              <p:nvSpPr>
                <p:cNvPr id="79" name="Oval 57"/>
                <p:cNvSpPr>
                  <a:spLocks noChangeArrowheads="1"/>
                </p:cNvSpPr>
                <p:nvPr/>
              </p:nvSpPr>
              <p:spPr bwMode="gray">
                <a:xfrm>
                  <a:off x="2068" y="961"/>
                  <a:ext cx="283" cy="28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alpha val="0"/>
                      </a:srgbClr>
                    </a:gs>
                    <a:gs pos="100000">
                      <a:srgbClr val="C0C0C0">
                        <a:gamma/>
                        <a:tint val="34902"/>
                        <a:invGamma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  <p:sp>
              <p:nvSpPr>
                <p:cNvPr id="80" name="Oval 58"/>
                <p:cNvSpPr>
                  <a:spLocks noChangeArrowheads="1"/>
                </p:cNvSpPr>
                <p:nvPr/>
              </p:nvSpPr>
              <p:spPr bwMode="gray">
                <a:xfrm>
                  <a:off x="2071" y="963"/>
                  <a:ext cx="270" cy="26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shade val="79216"/>
                        <a:invGamma/>
                      </a:srgbClr>
                    </a:gs>
                    <a:gs pos="100000">
                      <a:srgbClr val="C0C0C0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  <p:sp>
              <p:nvSpPr>
                <p:cNvPr id="81" name="Oval 59"/>
                <p:cNvSpPr>
                  <a:spLocks noChangeArrowheads="1"/>
                </p:cNvSpPr>
                <p:nvPr/>
              </p:nvSpPr>
              <p:spPr bwMode="gray">
                <a:xfrm>
                  <a:off x="2086" y="971"/>
                  <a:ext cx="240" cy="21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tint val="0"/>
                        <a:invGamma/>
                      </a:srgbClr>
                    </a:gs>
                    <a:gs pos="100000">
                      <a:srgbClr val="C0C0C0">
                        <a:alpha val="3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</p:grpSp>
          <p:sp>
            <p:nvSpPr>
              <p:cNvPr id="71" name="Text Box 60"/>
              <p:cNvSpPr txBox="1">
                <a:spLocks noChangeArrowheads="1"/>
              </p:cNvSpPr>
              <p:nvPr/>
            </p:nvSpPr>
            <p:spPr bwMode="gray">
              <a:xfrm>
                <a:off x="1326" y="1248"/>
                <a:ext cx="224" cy="29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400" b="1" dirty="0" smtClean="0">
                    <a:solidFill>
                      <a:srgbClr val="000000"/>
                    </a:solidFill>
                  </a:rPr>
                  <a:t>2</a:t>
                </a:r>
                <a:endParaRPr lang="en-US" sz="2400" b="1" dirty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8" name="Group 76"/>
          <p:cNvGrpSpPr>
            <a:grpSpLocks/>
          </p:cNvGrpSpPr>
          <p:nvPr/>
        </p:nvGrpSpPr>
        <p:grpSpPr bwMode="auto">
          <a:xfrm>
            <a:off x="571472" y="2714620"/>
            <a:ext cx="7858126" cy="646113"/>
            <a:chOff x="1248" y="1188"/>
            <a:chExt cx="4950" cy="407"/>
          </a:xfrm>
        </p:grpSpPr>
        <p:sp>
          <p:nvSpPr>
            <p:cNvPr id="83" name="Line 47"/>
            <p:cNvSpPr>
              <a:spLocks noChangeShapeType="1"/>
            </p:cNvSpPr>
            <p:nvPr/>
          </p:nvSpPr>
          <p:spPr bwMode="auto">
            <a:xfrm>
              <a:off x="1584" y="1524"/>
              <a:ext cx="3024" cy="1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prstDash val="sysDot"/>
              <a:round/>
              <a:headEnd/>
              <a:tailEnd type="oval" w="med" len="med"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84" name="Text Box 48"/>
            <p:cNvSpPr txBox="1">
              <a:spLocks noChangeArrowheads="1"/>
            </p:cNvSpPr>
            <p:nvPr/>
          </p:nvSpPr>
          <p:spPr bwMode="auto">
            <a:xfrm>
              <a:off x="1728" y="1188"/>
              <a:ext cx="4470" cy="40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lang="th-TH" sz="3600" b="1" dirty="0" smtClean="0">
                  <a:solidFill>
                    <a:schemeClr val="tx2"/>
                  </a:solidFill>
                  <a:latin typeface="Angsana New" pitchFamily="18" charset="-34"/>
                  <a:cs typeface="Angsana New" pitchFamily="18" charset="-34"/>
                </a:rPr>
                <a:t>การกระตุ้นเร้า </a:t>
              </a:r>
              <a:r>
                <a:rPr lang="en-US" sz="3600" b="1" dirty="0" smtClean="0">
                  <a:solidFill>
                    <a:schemeClr val="tx2"/>
                  </a:solidFill>
                  <a:latin typeface="Angsana New" pitchFamily="18" charset="-34"/>
                  <a:cs typeface="Angsana New" pitchFamily="18" charset="-34"/>
                </a:rPr>
                <a:t>(motivation)</a:t>
              </a:r>
              <a:endParaRPr lang="en-US" sz="3600" b="1" dirty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endParaRPr>
            </a:p>
          </p:txBody>
        </p:sp>
        <p:grpSp>
          <p:nvGrpSpPr>
            <p:cNvPr id="9" name="Group 62"/>
            <p:cNvGrpSpPr>
              <a:grpSpLocks/>
            </p:cNvGrpSpPr>
            <p:nvPr/>
          </p:nvGrpSpPr>
          <p:grpSpPr bwMode="auto">
            <a:xfrm>
              <a:off x="1248" y="1200"/>
              <a:ext cx="384" cy="384"/>
              <a:chOff x="1248" y="1200"/>
              <a:chExt cx="384" cy="384"/>
            </a:xfrm>
          </p:grpSpPr>
          <p:grpSp>
            <p:nvGrpSpPr>
              <p:cNvPr id="10" name="Group 61"/>
              <p:cNvGrpSpPr>
                <a:grpSpLocks/>
              </p:cNvGrpSpPr>
              <p:nvPr/>
            </p:nvGrpSpPr>
            <p:grpSpPr bwMode="auto">
              <a:xfrm>
                <a:off x="1248" y="1200"/>
                <a:ext cx="384" cy="384"/>
                <a:chOff x="2016" y="912"/>
                <a:chExt cx="384" cy="384"/>
              </a:xfrm>
            </p:grpSpPr>
            <p:sp>
              <p:nvSpPr>
                <p:cNvPr id="88" name="Text Box 50"/>
                <p:cNvSpPr txBox="1">
                  <a:spLocks noChangeArrowheads="1"/>
                </p:cNvSpPr>
                <p:nvPr/>
              </p:nvSpPr>
              <p:spPr bwMode="gray">
                <a:xfrm>
                  <a:off x="2094" y="960"/>
                  <a:ext cx="223" cy="288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2400" b="1">
                      <a:solidFill>
                        <a:srgbClr val="000000"/>
                      </a:solidFill>
                    </a:rPr>
                    <a:t>3</a:t>
                  </a:r>
                </a:p>
              </p:txBody>
            </p:sp>
            <p:sp>
              <p:nvSpPr>
                <p:cNvPr id="89" name="Oval 51"/>
                <p:cNvSpPr>
                  <a:spLocks noChangeArrowheads="1"/>
                </p:cNvSpPr>
                <p:nvPr/>
              </p:nvSpPr>
              <p:spPr bwMode="gray">
                <a:xfrm>
                  <a:off x="2016" y="912"/>
                  <a:ext cx="384" cy="38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90" name="Oval 52"/>
                <p:cNvSpPr>
                  <a:spLocks noChangeArrowheads="1"/>
                </p:cNvSpPr>
                <p:nvPr/>
              </p:nvSpPr>
              <p:spPr bwMode="gray">
                <a:xfrm>
                  <a:off x="2016" y="912"/>
                  <a:ext cx="384" cy="38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alpha val="32001"/>
                      </a:schemeClr>
                    </a:gs>
                    <a:gs pos="100000">
                      <a:schemeClr val="hlink">
                        <a:gamma/>
                        <a:shade val="0"/>
                        <a:invGamma/>
                        <a:alpha val="89999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91" name="Oval 53"/>
                <p:cNvSpPr>
                  <a:spLocks noChangeArrowheads="1"/>
                </p:cNvSpPr>
                <p:nvPr/>
              </p:nvSpPr>
              <p:spPr bwMode="gray">
                <a:xfrm>
                  <a:off x="2034" y="918"/>
                  <a:ext cx="334" cy="33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54118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54118"/>
                        <a:invGamma/>
                      </a:schemeClr>
                    </a:gs>
                  </a:gsLst>
                  <a:lin ang="189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92" name="Oval 54"/>
                <p:cNvSpPr>
                  <a:spLocks noChangeArrowheads="1"/>
                </p:cNvSpPr>
                <p:nvPr/>
              </p:nvSpPr>
              <p:spPr bwMode="gray">
                <a:xfrm>
                  <a:off x="2040" y="936"/>
                  <a:ext cx="334" cy="33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63529"/>
                        <a:invGamma/>
                      </a:schemeClr>
                    </a:gs>
                    <a:gs pos="100000">
                      <a:schemeClr val="hlink">
                        <a:alpha val="0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93" name="Oval 55"/>
                <p:cNvSpPr>
                  <a:spLocks noChangeArrowheads="1"/>
                </p:cNvSpPr>
                <p:nvPr/>
              </p:nvSpPr>
              <p:spPr bwMode="gray">
                <a:xfrm>
                  <a:off x="2052" y="948"/>
                  <a:ext cx="300" cy="300"/>
                </a:xfrm>
                <a:prstGeom prst="ellipse">
                  <a:avLst/>
                </a:prstGeom>
                <a:solidFill>
                  <a:srgbClr val="333333"/>
                </a:soli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94" name="Oval 56"/>
                <p:cNvSpPr>
                  <a:spLocks noChangeArrowheads="1"/>
                </p:cNvSpPr>
                <p:nvPr/>
              </p:nvSpPr>
              <p:spPr bwMode="gray">
                <a:xfrm>
                  <a:off x="2064" y="959"/>
                  <a:ext cx="291" cy="29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  <p:sp>
              <p:nvSpPr>
                <p:cNvPr id="95" name="Oval 57"/>
                <p:cNvSpPr>
                  <a:spLocks noChangeArrowheads="1"/>
                </p:cNvSpPr>
                <p:nvPr/>
              </p:nvSpPr>
              <p:spPr bwMode="gray">
                <a:xfrm>
                  <a:off x="2068" y="961"/>
                  <a:ext cx="283" cy="28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alpha val="0"/>
                      </a:srgbClr>
                    </a:gs>
                    <a:gs pos="100000">
                      <a:srgbClr val="C0C0C0">
                        <a:gamma/>
                        <a:tint val="34902"/>
                        <a:invGamma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  <p:sp>
              <p:nvSpPr>
                <p:cNvPr id="96" name="Oval 58"/>
                <p:cNvSpPr>
                  <a:spLocks noChangeArrowheads="1"/>
                </p:cNvSpPr>
                <p:nvPr/>
              </p:nvSpPr>
              <p:spPr bwMode="gray">
                <a:xfrm>
                  <a:off x="2071" y="963"/>
                  <a:ext cx="270" cy="26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shade val="79216"/>
                        <a:invGamma/>
                      </a:srgbClr>
                    </a:gs>
                    <a:gs pos="100000">
                      <a:srgbClr val="C0C0C0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  <p:sp>
              <p:nvSpPr>
                <p:cNvPr id="97" name="Oval 59"/>
                <p:cNvSpPr>
                  <a:spLocks noChangeArrowheads="1"/>
                </p:cNvSpPr>
                <p:nvPr/>
              </p:nvSpPr>
              <p:spPr bwMode="gray">
                <a:xfrm>
                  <a:off x="2086" y="971"/>
                  <a:ext cx="240" cy="21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tint val="0"/>
                        <a:invGamma/>
                      </a:srgbClr>
                    </a:gs>
                    <a:gs pos="100000">
                      <a:srgbClr val="C0C0C0">
                        <a:alpha val="3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</p:grpSp>
          <p:sp>
            <p:nvSpPr>
              <p:cNvPr id="87" name="Text Box 60"/>
              <p:cNvSpPr txBox="1">
                <a:spLocks noChangeArrowheads="1"/>
              </p:cNvSpPr>
              <p:nvPr/>
            </p:nvSpPr>
            <p:spPr bwMode="gray">
              <a:xfrm>
                <a:off x="1326" y="1248"/>
                <a:ext cx="224" cy="29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400" b="1" dirty="0" smtClean="0">
                    <a:solidFill>
                      <a:srgbClr val="000000"/>
                    </a:solidFill>
                  </a:rPr>
                  <a:t>3</a:t>
                </a:r>
                <a:endParaRPr lang="en-US" sz="2400" b="1" dirty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1" name="Group 76"/>
          <p:cNvGrpSpPr>
            <a:grpSpLocks/>
          </p:cNvGrpSpPr>
          <p:nvPr/>
        </p:nvGrpSpPr>
        <p:grpSpPr bwMode="auto">
          <a:xfrm>
            <a:off x="571472" y="3357562"/>
            <a:ext cx="7858126" cy="646113"/>
            <a:chOff x="1248" y="1188"/>
            <a:chExt cx="4950" cy="407"/>
          </a:xfrm>
        </p:grpSpPr>
        <p:sp>
          <p:nvSpPr>
            <p:cNvPr id="99" name="Line 47"/>
            <p:cNvSpPr>
              <a:spLocks noChangeShapeType="1"/>
            </p:cNvSpPr>
            <p:nvPr/>
          </p:nvSpPr>
          <p:spPr bwMode="auto">
            <a:xfrm>
              <a:off x="1584" y="1524"/>
              <a:ext cx="3024" cy="1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prstDash val="sysDot"/>
              <a:round/>
              <a:headEnd/>
              <a:tailEnd type="oval" w="med" len="med"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00" name="Text Box 48"/>
            <p:cNvSpPr txBox="1">
              <a:spLocks noChangeArrowheads="1"/>
            </p:cNvSpPr>
            <p:nvPr/>
          </p:nvSpPr>
          <p:spPr bwMode="auto">
            <a:xfrm>
              <a:off x="1728" y="1188"/>
              <a:ext cx="4470" cy="40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lang="th-TH" sz="3600" b="1" dirty="0" smtClean="0">
                  <a:solidFill>
                    <a:schemeClr val="tx2"/>
                  </a:solidFill>
                  <a:latin typeface="Angsana New" pitchFamily="18" charset="-34"/>
                  <a:cs typeface="Angsana New" pitchFamily="18" charset="-34"/>
                </a:rPr>
                <a:t>การถกเถียงและอภิปราย </a:t>
              </a:r>
              <a:r>
                <a:rPr lang="en-US" sz="3600" b="1" dirty="0" smtClean="0">
                  <a:solidFill>
                    <a:schemeClr val="tx2"/>
                  </a:solidFill>
                  <a:latin typeface="Angsana New" pitchFamily="18" charset="-34"/>
                  <a:cs typeface="Angsana New" pitchFamily="18" charset="-34"/>
                </a:rPr>
                <a:t>(debate and Discussion)</a:t>
              </a:r>
              <a:endParaRPr lang="en-US" sz="3600" b="1" dirty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endParaRPr>
            </a:p>
          </p:txBody>
        </p:sp>
        <p:grpSp>
          <p:nvGrpSpPr>
            <p:cNvPr id="12" name="Group 62"/>
            <p:cNvGrpSpPr>
              <a:grpSpLocks/>
            </p:cNvGrpSpPr>
            <p:nvPr/>
          </p:nvGrpSpPr>
          <p:grpSpPr bwMode="auto">
            <a:xfrm>
              <a:off x="1248" y="1200"/>
              <a:ext cx="384" cy="384"/>
              <a:chOff x="1248" y="1200"/>
              <a:chExt cx="384" cy="384"/>
            </a:xfrm>
          </p:grpSpPr>
          <p:grpSp>
            <p:nvGrpSpPr>
              <p:cNvPr id="13" name="Group 61"/>
              <p:cNvGrpSpPr>
                <a:grpSpLocks/>
              </p:cNvGrpSpPr>
              <p:nvPr/>
            </p:nvGrpSpPr>
            <p:grpSpPr bwMode="auto">
              <a:xfrm>
                <a:off x="1248" y="1200"/>
                <a:ext cx="384" cy="384"/>
                <a:chOff x="2016" y="912"/>
                <a:chExt cx="384" cy="384"/>
              </a:xfrm>
            </p:grpSpPr>
            <p:sp>
              <p:nvSpPr>
                <p:cNvPr id="104" name="Text Box 50"/>
                <p:cNvSpPr txBox="1">
                  <a:spLocks noChangeArrowheads="1"/>
                </p:cNvSpPr>
                <p:nvPr/>
              </p:nvSpPr>
              <p:spPr bwMode="gray">
                <a:xfrm>
                  <a:off x="2094" y="960"/>
                  <a:ext cx="223" cy="288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2400" b="1">
                      <a:solidFill>
                        <a:srgbClr val="000000"/>
                      </a:solidFill>
                    </a:rPr>
                    <a:t>3</a:t>
                  </a:r>
                </a:p>
              </p:txBody>
            </p:sp>
            <p:sp>
              <p:nvSpPr>
                <p:cNvPr id="105" name="Oval 51"/>
                <p:cNvSpPr>
                  <a:spLocks noChangeArrowheads="1"/>
                </p:cNvSpPr>
                <p:nvPr/>
              </p:nvSpPr>
              <p:spPr bwMode="gray">
                <a:xfrm>
                  <a:off x="2016" y="912"/>
                  <a:ext cx="384" cy="38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106" name="Oval 52"/>
                <p:cNvSpPr>
                  <a:spLocks noChangeArrowheads="1"/>
                </p:cNvSpPr>
                <p:nvPr/>
              </p:nvSpPr>
              <p:spPr bwMode="gray">
                <a:xfrm>
                  <a:off x="2016" y="912"/>
                  <a:ext cx="384" cy="38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alpha val="32001"/>
                      </a:schemeClr>
                    </a:gs>
                    <a:gs pos="100000">
                      <a:schemeClr val="hlink">
                        <a:gamma/>
                        <a:shade val="0"/>
                        <a:invGamma/>
                        <a:alpha val="89999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107" name="Oval 53"/>
                <p:cNvSpPr>
                  <a:spLocks noChangeArrowheads="1"/>
                </p:cNvSpPr>
                <p:nvPr/>
              </p:nvSpPr>
              <p:spPr bwMode="gray">
                <a:xfrm>
                  <a:off x="2034" y="918"/>
                  <a:ext cx="334" cy="33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54118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54118"/>
                        <a:invGamma/>
                      </a:schemeClr>
                    </a:gs>
                  </a:gsLst>
                  <a:lin ang="189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108" name="Oval 54"/>
                <p:cNvSpPr>
                  <a:spLocks noChangeArrowheads="1"/>
                </p:cNvSpPr>
                <p:nvPr/>
              </p:nvSpPr>
              <p:spPr bwMode="gray">
                <a:xfrm>
                  <a:off x="2040" y="936"/>
                  <a:ext cx="334" cy="33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63529"/>
                        <a:invGamma/>
                      </a:schemeClr>
                    </a:gs>
                    <a:gs pos="100000">
                      <a:schemeClr val="hlink">
                        <a:alpha val="0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109" name="Oval 55"/>
                <p:cNvSpPr>
                  <a:spLocks noChangeArrowheads="1"/>
                </p:cNvSpPr>
                <p:nvPr/>
              </p:nvSpPr>
              <p:spPr bwMode="gray">
                <a:xfrm>
                  <a:off x="2052" y="948"/>
                  <a:ext cx="300" cy="300"/>
                </a:xfrm>
                <a:prstGeom prst="ellipse">
                  <a:avLst/>
                </a:prstGeom>
                <a:solidFill>
                  <a:srgbClr val="333333"/>
                </a:soli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110" name="Oval 56"/>
                <p:cNvSpPr>
                  <a:spLocks noChangeArrowheads="1"/>
                </p:cNvSpPr>
                <p:nvPr/>
              </p:nvSpPr>
              <p:spPr bwMode="gray">
                <a:xfrm>
                  <a:off x="2064" y="959"/>
                  <a:ext cx="291" cy="29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  <p:sp>
              <p:nvSpPr>
                <p:cNvPr id="111" name="Oval 57"/>
                <p:cNvSpPr>
                  <a:spLocks noChangeArrowheads="1"/>
                </p:cNvSpPr>
                <p:nvPr/>
              </p:nvSpPr>
              <p:spPr bwMode="gray">
                <a:xfrm>
                  <a:off x="2068" y="961"/>
                  <a:ext cx="283" cy="28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alpha val="0"/>
                      </a:srgbClr>
                    </a:gs>
                    <a:gs pos="100000">
                      <a:srgbClr val="C0C0C0">
                        <a:gamma/>
                        <a:tint val="34902"/>
                        <a:invGamma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  <p:sp>
              <p:nvSpPr>
                <p:cNvPr id="112" name="Oval 58"/>
                <p:cNvSpPr>
                  <a:spLocks noChangeArrowheads="1"/>
                </p:cNvSpPr>
                <p:nvPr/>
              </p:nvSpPr>
              <p:spPr bwMode="gray">
                <a:xfrm>
                  <a:off x="2071" y="963"/>
                  <a:ext cx="270" cy="26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shade val="79216"/>
                        <a:invGamma/>
                      </a:srgbClr>
                    </a:gs>
                    <a:gs pos="100000">
                      <a:srgbClr val="C0C0C0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  <p:sp>
              <p:nvSpPr>
                <p:cNvPr id="113" name="Oval 59"/>
                <p:cNvSpPr>
                  <a:spLocks noChangeArrowheads="1"/>
                </p:cNvSpPr>
                <p:nvPr/>
              </p:nvSpPr>
              <p:spPr bwMode="gray">
                <a:xfrm>
                  <a:off x="2086" y="971"/>
                  <a:ext cx="240" cy="21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tint val="0"/>
                        <a:invGamma/>
                      </a:srgbClr>
                    </a:gs>
                    <a:gs pos="100000">
                      <a:srgbClr val="C0C0C0">
                        <a:alpha val="3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</p:grpSp>
          <p:sp>
            <p:nvSpPr>
              <p:cNvPr id="103" name="Text Box 60"/>
              <p:cNvSpPr txBox="1">
                <a:spLocks noChangeArrowheads="1"/>
              </p:cNvSpPr>
              <p:nvPr/>
            </p:nvSpPr>
            <p:spPr bwMode="gray">
              <a:xfrm>
                <a:off x="1326" y="1248"/>
                <a:ext cx="224" cy="29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400" b="1" dirty="0" smtClean="0">
                    <a:solidFill>
                      <a:srgbClr val="000000"/>
                    </a:solidFill>
                  </a:rPr>
                  <a:t>4</a:t>
                </a:r>
                <a:endParaRPr lang="en-US" sz="2400" b="1" dirty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4" name="Group 76"/>
          <p:cNvGrpSpPr>
            <a:grpSpLocks/>
          </p:cNvGrpSpPr>
          <p:nvPr/>
        </p:nvGrpSpPr>
        <p:grpSpPr bwMode="auto">
          <a:xfrm>
            <a:off x="571472" y="4000504"/>
            <a:ext cx="7858126" cy="646113"/>
            <a:chOff x="1248" y="1188"/>
            <a:chExt cx="4950" cy="407"/>
          </a:xfrm>
        </p:grpSpPr>
        <p:sp>
          <p:nvSpPr>
            <p:cNvPr id="115" name="Line 47"/>
            <p:cNvSpPr>
              <a:spLocks noChangeShapeType="1"/>
            </p:cNvSpPr>
            <p:nvPr/>
          </p:nvSpPr>
          <p:spPr bwMode="auto">
            <a:xfrm>
              <a:off x="1584" y="1524"/>
              <a:ext cx="3024" cy="1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prstDash val="sysDot"/>
              <a:round/>
              <a:headEnd/>
              <a:tailEnd type="oval" w="med" len="med"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16" name="Text Box 48"/>
            <p:cNvSpPr txBox="1">
              <a:spLocks noChangeArrowheads="1"/>
            </p:cNvSpPr>
            <p:nvPr/>
          </p:nvSpPr>
          <p:spPr bwMode="auto">
            <a:xfrm>
              <a:off x="1728" y="1188"/>
              <a:ext cx="4470" cy="40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lang="th-TH" sz="3600" b="1" dirty="0" smtClean="0">
                  <a:solidFill>
                    <a:schemeClr val="tx2"/>
                  </a:solidFill>
                  <a:latin typeface="Angsana New" pitchFamily="18" charset="-34"/>
                  <a:cs typeface="Angsana New" pitchFamily="18" charset="-34"/>
                </a:rPr>
                <a:t>การสังคมกร </a:t>
              </a:r>
              <a:r>
                <a:rPr lang="en-US" sz="3600" b="1" dirty="0" smtClean="0">
                  <a:solidFill>
                    <a:schemeClr val="tx2"/>
                  </a:solidFill>
                  <a:latin typeface="Angsana New" pitchFamily="18" charset="-34"/>
                  <a:cs typeface="Angsana New" pitchFamily="18" charset="-34"/>
                </a:rPr>
                <a:t>(socialization)</a:t>
              </a:r>
              <a:endParaRPr lang="en-US" sz="3600" b="1" dirty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endParaRPr>
            </a:p>
          </p:txBody>
        </p:sp>
        <p:grpSp>
          <p:nvGrpSpPr>
            <p:cNvPr id="15" name="Group 62"/>
            <p:cNvGrpSpPr>
              <a:grpSpLocks/>
            </p:cNvGrpSpPr>
            <p:nvPr/>
          </p:nvGrpSpPr>
          <p:grpSpPr bwMode="auto">
            <a:xfrm>
              <a:off x="1248" y="1200"/>
              <a:ext cx="384" cy="384"/>
              <a:chOff x="1248" y="1200"/>
              <a:chExt cx="384" cy="384"/>
            </a:xfrm>
          </p:grpSpPr>
          <p:grpSp>
            <p:nvGrpSpPr>
              <p:cNvPr id="16" name="Group 61"/>
              <p:cNvGrpSpPr>
                <a:grpSpLocks/>
              </p:cNvGrpSpPr>
              <p:nvPr/>
            </p:nvGrpSpPr>
            <p:grpSpPr bwMode="auto">
              <a:xfrm>
                <a:off x="1248" y="1200"/>
                <a:ext cx="384" cy="384"/>
                <a:chOff x="2016" y="912"/>
                <a:chExt cx="384" cy="384"/>
              </a:xfrm>
            </p:grpSpPr>
            <p:sp>
              <p:nvSpPr>
                <p:cNvPr id="120" name="Text Box 50"/>
                <p:cNvSpPr txBox="1">
                  <a:spLocks noChangeArrowheads="1"/>
                </p:cNvSpPr>
                <p:nvPr/>
              </p:nvSpPr>
              <p:spPr bwMode="gray">
                <a:xfrm>
                  <a:off x="2094" y="960"/>
                  <a:ext cx="223" cy="288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2400" b="1">
                      <a:solidFill>
                        <a:srgbClr val="000000"/>
                      </a:solidFill>
                    </a:rPr>
                    <a:t>3</a:t>
                  </a:r>
                </a:p>
              </p:txBody>
            </p:sp>
            <p:sp>
              <p:nvSpPr>
                <p:cNvPr id="121" name="Oval 51"/>
                <p:cNvSpPr>
                  <a:spLocks noChangeArrowheads="1"/>
                </p:cNvSpPr>
                <p:nvPr/>
              </p:nvSpPr>
              <p:spPr bwMode="gray">
                <a:xfrm>
                  <a:off x="2016" y="912"/>
                  <a:ext cx="384" cy="38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122" name="Oval 52"/>
                <p:cNvSpPr>
                  <a:spLocks noChangeArrowheads="1"/>
                </p:cNvSpPr>
                <p:nvPr/>
              </p:nvSpPr>
              <p:spPr bwMode="gray">
                <a:xfrm>
                  <a:off x="2016" y="912"/>
                  <a:ext cx="384" cy="38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alpha val="32001"/>
                      </a:schemeClr>
                    </a:gs>
                    <a:gs pos="100000">
                      <a:schemeClr val="hlink">
                        <a:gamma/>
                        <a:shade val="0"/>
                        <a:invGamma/>
                        <a:alpha val="89999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123" name="Oval 53"/>
                <p:cNvSpPr>
                  <a:spLocks noChangeArrowheads="1"/>
                </p:cNvSpPr>
                <p:nvPr/>
              </p:nvSpPr>
              <p:spPr bwMode="gray">
                <a:xfrm>
                  <a:off x="2034" y="918"/>
                  <a:ext cx="334" cy="33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54118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54118"/>
                        <a:invGamma/>
                      </a:schemeClr>
                    </a:gs>
                  </a:gsLst>
                  <a:lin ang="189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124" name="Oval 54"/>
                <p:cNvSpPr>
                  <a:spLocks noChangeArrowheads="1"/>
                </p:cNvSpPr>
                <p:nvPr/>
              </p:nvSpPr>
              <p:spPr bwMode="gray">
                <a:xfrm>
                  <a:off x="2040" y="936"/>
                  <a:ext cx="334" cy="33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63529"/>
                        <a:invGamma/>
                      </a:schemeClr>
                    </a:gs>
                    <a:gs pos="100000">
                      <a:schemeClr val="hlink">
                        <a:alpha val="0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125" name="Oval 55"/>
                <p:cNvSpPr>
                  <a:spLocks noChangeArrowheads="1"/>
                </p:cNvSpPr>
                <p:nvPr/>
              </p:nvSpPr>
              <p:spPr bwMode="gray">
                <a:xfrm>
                  <a:off x="2052" y="948"/>
                  <a:ext cx="300" cy="300"/>
                </a:xfrm>
                <a:prstGeom prst="ellipse">
                  <a:avLst/>
                </a:prstGeom>
                <a:solidFill>
                  <a:srgbClr val="333333"/>
                </a:soli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126" name="Oval 56"/>
                <p:cNvSpPr>
                  <a:spLocks noChangeArrowheads="1"/>
                </p:cNvSpPr>
                <p:nvPr/>
              </p:nvSpPr>
              <p:spPr bwMode="gray">
                <a:xfrm>
                  <a:off x="2064" y="959"/>
                  <a:ext cx="291" cy="29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  <p:sp>
              <p:nvSpPr>
                <p:cNvPr id="127" name="Oval 57"/>
                <p:cNvSpPr>
                  <a:spLocks noChangeArrowheads="1"/>
                </p:cNvSpPr>
                <p:nvPr/>
              </p:nvSpPr>
              <p:spPr bwMode="gray">
                <a:xfrm>
                  <a:off x="2068" y="961"/>
                  <a:ext cx="283" cy="28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alpha val="0"/>
                      </a:srgbClr>
                    </a:gs>
                    <a:gs pos="100000">
                      <a:srgbClr val="C0C0C0">
                        <a:gamma/>
                        <a:tint val="34902"/>
                        <a:invGamma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  <p:sp>
              <p:nvSpPr>
                <p:cNvPr id="128" name="Oval 58"/>
                <p:cNvSpPr>
                  <a:spLocks noChangeArrowheads="1"/>
                </p:cNvSpPr>
                <p:nvPr/>
              </p:nvSpPr>
              <p:spPr bwMode="gray">
                <a:xfrm>
                  <a:off x="2071" y="963"/>
                  <a:ext cx="270" cy="26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shade val="79216"/>
                        <a:invGamma/>
                      </a:srgbClr>
                    </a:gs>
                    <a:gs pos="100000">
                      <a:srgbClr val="C0C0C0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  <p:sp>
              <p:nvSpPr>
                <p:cNvPr id="129" name="Oval 59"/>
                <p:cNvSpPr>
                  <a:spLocks noChangeArrowheads="1"/>
                </p:cNvSpPr>
                <p:nvPr/>
              </p:nvSpPr>
              <p:spPr bwMode="gray">
                <a:xfrm>
                  <a:off x="2086" y="971"/>
                  <a:ext cx="240" cy="21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tint val="0"/>
                        <a:invGamma/>
                      </a:srgbClr>
                    </a:gs>
                    <a:gs pos="100000">
                      <a:srgbClr val="C0C0C0">
                        <a:alpha val="3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</p:grpSp>
          <p:sp>
            <p:nvSpPr>
              <p:cNvPr id="119" name="Text Box 60"/>
              <p:cNvSpPr txBox="1">
                <a:spLocks noChangeArrowheads="1"/>
              </p:cNvSpPr>
              <p:nvPr/>
            </p:nvSpPr>
            <p:spPr bwMode="gray">
              <a:xfrm>
                <a:off x="1326" y="1248"/>
                <a:ext cx="224" cy="29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400" b="1" dirty="0" smtClean="0">
                    <a:solidFill>
                      <a:srgbClr val="000000"/>
                    </a:solidFill>
                  </a:rPr>
                  <a:t>5</a:t>
                </a:r>
                <a:endParaRPr lang="en-US" sz="2400" b="1" dirty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7" name="Group 76"/>
          <p:cNvGrpSpPr>
            <a:grpSpLocks/>
          </p:cNvGrpSpPr>
          <p:nvPr/>
        </p:nvGrpSpPr>
        <p:grpSpPr bwMode="auto">
          <a:xfrm>
            <a:off x="571472" y="4643446"/>
            <a:ext cx="7858126" cy="646113"/>
            <a:chOff x="1248" y="1188"/>
            <a:chExt cx="4950" cy="407"/>
          </a:xfrm>
        </p:grpSpPr>
        <p:sp>
          <p:nvSpPr>
            <p:cNvPr id="131" name="Line 47"/>
            <p:cNvSpPr>
              <a:spLocks noChangeShapeType="1"/>
            </p:cNvSpPr>
            <p:nvPr/>
          </p:nvSpPr>
          <p:spPr bwMode="auto">
            <a:xfrm>
              <a:off x="1584" y="1524"/>
              <a:ext cx="3024" cy="1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prstDash val="sysDot"/>
              <a:round/>
              <a:headEnd/>
              <a:tailEnd type="oval" w="med" len="med"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32" name="Text Box 48"/>
            <p:cNvSpPr txBox="1">
              <a:spLocks noChangeArrowheads="1"/>
            </p:cNvSpPr>
            <p:nvPr/>
          </p:nvSpPr>
          <p:spPr bwMode="auto">
            <a:xfrm>
              <a:off x="1728" y="1188"/>
              <a:ext cx="4470" cy="40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lang="th-TH" sz="3600" b="1" dirty="0" smtClean="0">
                  <a:solidFill>
                    <a:schemeClr val="tx2"/>
                  </a:solidFill>
                  <a:latin typeface="Angsana New" pitchFamily="18" charset="-34"/>
                  <a:cs typeface="Angsana New" pitchFamily="18" charset="-34"/>
                </a:rPr>
                <a:t>การประสานสามัคคี </a:t>
              </a:r>
              <a:r>
                <a:rPr lang="en-US" sz="3600" b="1" dirty="0" smtClean="0">
                  <a:solidFill>
                    <a:schemeClr val="tx2"/>
                  </a:solidFill>
                  <a:latin typeface="Angsana New" pitchFamily="18" charset="-34"/>
                  <a:cs typeface="Angsana New" pitchFamily="18" charset="-34"/>
                </a:rPr>
                <a:t>(</a:t>
              </a:r>
              <a:r>
                <a:rPr lang="en-US" sz="3600" b="1" dirty="0" err="1">
                  <a:solidFill>
                    <a:schemeClr val="tx2"/>
                  </a:solidFill>
                  <a:latin typeface="Angsana New" pitchFamily="18" charset="-34"/>
                  <a:cs typeface="Angsana New" pitchFamily="18" charset="-34"/>
                </a:rPr>
                <a:t>i</a:t>
              </a:r>
              <a:r>
                <a:rPr lang="en-US" sz="3600" b="1" dirty="0" err="1" smtClean="0">
                  <a:solidFill>
                    <a:schemeClr val="tx2"/>
                  </a:solidFill>
                  <a:latin typeface="Angsana New" pitchFamily="18" charset="-34"/>
                  <a:cs typeface="Angsana New" pitchFamily="18" charset="-34"/>
                </a:rPr>
                <a:t>ntergration</a:t>
              </a:r>
              <a:r>
                <a:rPr lang="en-US" sz="3600" b="1" dirty="0" smtClean="0">
                  <a:solidFill>
                    <a:schemeClr val="tx2"/>
                  </a:solidFill>
                  <a:latin typeface="Angsana New" pitchFamily="18" charset="-34"/>
                  <a:cs typeface="Angsana New" pitchFamily="18" charset="-34"/>
                </a:rPr>
                <a:t>)</a:t>
              </a:r>
              <a:endParaRPr lang="en-US" sz="3600" b="1" dirty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endParaRPr>
            </a:p>
          </p:txBody>
        </p:sp>
        <p:grpSp>
          <p:nvGrpSpPr>
            <p:cNvPr id="18" name="Group 62"/>
            <p:cNvGrpSpPr>
              <a:grpSpLocks/>
            </p:cNvGrpSpPr>
            <p:nvPr/>
          </p:nvGrpSpPr>
          <p:grpSpPr bwMode="auto">
            <a:xfrm>
              <a:off x="1248" y="1200"/>
              <a:ext cx="384" cy="384"/>
              <a:chOff x="1248" y="1200"/>
              <a:chExt cx="384" cy="384"/>
            </a:xfrm>
          </p:grpSpPr>
          <p:grpSp>
            <p:nvGrpSpPr>
              <p:cNvPr id="19" name="Group 61"/>
              <p:cNvGrpSpPr>
                <a:grpSpLocks/>
              </p:cNvGrpSpPr>
              <p:nvPr/>
            </p:nvGrpSpPr>
            <p:grpSpPr bwMode="auto">
              <a:xfrm>
                <a:off x="1248" y="1200"/>
                <a:ext cx="384" cy="384"/>
                <a:chOff x="2016" y="912"/>
                <a:chExt cx="384" cy="384"/>
              </a:xfrm>
            </p:grpSpPr>
            <p:sp>
              <p:nvSpPr>
                <p:cNvPr id="136" name="Text Box 50"/>
                <p:cNvSpPr txBox="1">
                  <a:spLocks noChangeArrowheads="1"/>
                </p:cNvSpPr>
                <p:nvPr/>
              </p:nvSpPr>
              <p:spPr bwMode="gray">
                <a:xfrm>
                  <a:off x="2094" y="960"/>
                  <a:ext cx="223" cy="288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2400" b="1">
                      <a:solidFill>
                        <a:srgbClr val="000000"/>
                      </a:solidFill>
                    </a:rPr>
                    <a:t>3</a:t>
                  </a:r>
                </a:p>
              </p:txBody>
            </p:sp>
            <p:sp>
              <p:nvSpPr>
                <p:cNvPr id="137" name="Oval 51"/>
                <p:cNvSpPr>
                  <a:spLocks noChangeArrowheads="1"/>
                </p:cNvSpPr>
                <p:nvPr/>
              </p:nvSpPr>
              <p:spPr bwMode="gray">
                <a:xfrm>
                  <a:off x="2016" y="912"/>
                  <a:ext cx="384" cy="38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138" name="Oval 52"/>
                <p:cNvSpPr>
                  <a:spLocks noChangeArrowheads="1"/>
                </p:cNvSpPr>
                <p:nvPr/>
              </p:nvSpPr>
              <p:spPr bwMode="gray">
                <a:xfrm>
                  <a:off x="2016" y="912"/>
                  <a:ext cx="384" cy="38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alpha val="32001"/>
                      </a:schemeClr>
                    </a:gs>
                    <a:gs pos="100000">
                      <a:schemeClr val="hlink">
                        <a:gamma/>
                        <a:shade val="0"/>
                        <a:invGamma/>
                        <a:alpha val="89999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139" name="Oval 53"/>
                <p:cNvSpPr>
                  <a:spLocks noChangeArrowheads="1"/>
                </p:cNvSpPr>
                <p:nvPr/>
              </p:nvSpPr>
              <p:spPr bwMode="gray">
                <a:xfrm>
                  <a:off x="2034" y="918"/>
                  <a:ext cx="334" cy="33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54118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54118"/>
                        <a:invGamma/>
                      </a:schemeClr>
                    </a:gs>
                  </a:gsLst>
                  <a:lin ang="189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140" name="Oval 54"/>
                <p:cNvSpPr>
                  <a:spLocks noChangeArrowheads="1"/>
                </p:cNvSpPr>
                <p:nvPr/>
              </p:nvSpPr>
              <p:spPr bwMode="gray">
                <a:xfrm>
                  <a:off x="2040" y="936"/>
                  <a:ext cx="334" cy="33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63529"/>
                        <a:invGamma/>
                      </a:schemeClr>
                    </a:gs>
                    <a:gs pos="100000">
                      <a:schemeClr val="hlink">
                        <a:alpha val="0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141" name="Oval 55"/>
                <p:cNvSpPr>
                  <a:spLocks noChangeArrowheads="1"/>
                </p:cNvSpPr>
                <p:nvPr/>
              </p:nvSpPr>
              <p:spPr bwMode="gray">
                <a:xfrm>
                  <a:off x="2052" y="948"/>
                  <a:ext cx="300" cy="300"/>
                </a:xfrm>
                <a:prstGeom prst="ellipse">
                  <a:avLst/>
                </a:prstGeom>
                <a:solidFill>
                  <a:srgbClr val="333333"/>
                </a:soli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142" name="Oval 56"/>
                <p:cNvSpPr>
                  <a:spLocks noChangeArrowheads="1"/>
                </p:cNvSpPr>
                <p:nvPr/>
              </p:nvSpPr>
              <p:spPr bwMode="gray">
                <a:xfrm>
                  <a:off x="2064" y="959"/>
                  <a:ext cx="291" cy="29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  <p:sp>
              <p:nvSpPr>
                <p:cNvPr id="143" name="Oval 57"/>
                <p:cNvSpPr>
                  <a:spLocks noChangeArrowheads="1"/>
                </p:cNvSpPr>
                <p:nvPr/>
              </p:nvSpPr>
              <p:spPr bwMode="gray">
                <a:xfrm>
                  <a:off x="2068" y="961"/>
                  <a:ext cx="283" cy="28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alpha val="0"/>
                      </a:srgbClr>
                    </a:gs>
                    <a:gs pos="100000">
                      <a:srgbClr val="C0C0C0">
                        <a:gamma/>
                        <a:tint val="34902"/>
                        <a:invGamma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  <p:sp>
              <p:nvSpPr>
                <p:cNvPr id="144" name="Oval 58"/>
                <p:cNvSpPr>
                  <a:spLocks noChangeArrowheads="1"/>
                </p:cNvSpPr>
                <p:nvPr/>
              </p:nvSpPr>
              <p:spPr bwMode="gray">
                <a:xfrm>
                  <a:off x="2071" y="963"/>
                  <a:ext cx="270" cy="26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shade val="79216"/>
                        <a:invGamma/>
                      </a:srgbClr>
                    </a:gs>
                    <a:gs pos="100000">
                      <a:srgbClr val="C0C0C0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  <p:sp>
              <p:nvSpPr>
                <p:cNvPr id="145" name="Oval 59"/>
                <p:cNvSpPr>
                  <a:spLocks noChangeArrowheads="1"/>
                </p:cNvSpPr>
                <p:nvPr/>
              </p:nvSpPr>
              <p:spPr bwMode="gray">
                <a:xfrm>
                  <a:off x="2086" y="971"/>
                  <a:ext cx="240" cy="21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tint val="0"/>
                        <a:invGamma/>
                      </a:srgbClr>
                    </a:gs>
                    <a:gs pos="100000">
                      <a:srgbClr val="C0C0C0">
                        <a:alpha val="3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</p:grpSp>
          <p:sp>
            <p:nvSpPr>
              <p:cNvPr id="135" name="Text Box 60"/>
              <p:cNvSpPr txBox="1">
                <a:spLocks noChangeArrowheads="1"/>
              </p:cNvSpPr>
              <p:nvPr/>
            </p:nvSpPr>
            <p:spPr bwMode="gray">
              <a:xfrm>
                <a:off x="1326" y="1248"/>
                <a:ext cx="224" cy="29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400" b="1" dirty="0" smtClean="0">
                    <a:solidFill>
                      <a:srgbClr val="000000"/>
                    </a:solidFill>
                  </a:rPr>
                  <a:t>6</a:t>
                </a:r>
                <a:endParaRPr lang="en-US" sz="2400" b="1" dirty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20" name="Group 76"/>
          <p:cNvGrpSpPr>
            <a:grpSpLocks/>
          </p:cNvGrpSpPr>
          <p:nvPr/>
        </p:nvGrpSpPr>
        <p:grpSpPr bwMode="auto">
          <a:xfrm>
            <a:off x="571472" y="5286388"/>
            <a:ext cx="7858126" cy="646113"/>
            <a:chOff x="1248" y="1188"/>
            <a:chExt cx="4950" cy="407"/>
          </a:xfrm>
        </p:grpSpPr>
        <p:sp>
          <p:nvSpPr>
            <p:cNvPr id="147" name="Line 47"/>
            <p:cNvSpPr>
              <a:spLocks noChangeShapeType="1"/>
            </p:cNvSpPr>
            <p:nvPr/>
          </p:nvSpPr>
          <p:spPr bwMode="auto">
            <a:xfrm>
              <a:off x="1584" y="1524"/>
              <a:ext cx="3024" cy="1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prstDash val="sysDot"/>
              <a:round/>
              <a:headEnd/>
              <a:tailEnd type="oval" w="med" len="med"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48" name="Text Box 48"/>
            <p:cNvSpPr txBox="1">
              <a:spLocks noChangeArrowheads="1"/>
            </p:cNvSpPr>
            <p:nvPr/>
          </p:nvSpPr>
          <p:spPr bwMode="auto">
            <a:xfrm>
              <a:off x="1728" y="1188"/>
              <a:ext cx="4470" cy="40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lang="th-TH" sz="3600" b="1" dirty="0" smtClean="0">
                  <a:solidFill>
                    <a:schemeClr val="tx2"/>
                  </a:solidFill>
                  <a:latin typeface="Angsana New" pitchFamily="18" charset="-34"/>
                  <a:cs typeface="Angsana New" pitchFamily="18" charset="-34"/>
                </a:rPr>
                <a:t>การส่งเสริมวัฒนธรรม </a:t>
              </a:r>
              <a:r>
                <a:rPr lang="en-US" sz="3600" b="1" dirty="0" smtClean="0">
                  <a:solidFill>
                    <a:schemeClr val="tx2"/>
                  </a:solidFill>
                  <a:latin typeface="Angsana New" pitchFamily="18" charset="-34"/>
                  <a:cs typeface="Angsana New" pitchFamily="18" charset="-34"/>
                </a:rPr>
                <a:t>(cultural promotion)</a:t>
              </a:r>
              <a:endParaRPr lang="en-US" sz="3600" b="1" dirty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endParaRPr>
            </a:p>
          </p:txBody>
        </p:sp>
        <p:grpSp>
          <p:nvGrpSpPr>
            <p:cNvPr id="21" name="Group 62"/>
            <p:cNvGrpSpPr>
              <a:grpSpLocks/>
            </p:cNvGrpSpPr>
            <p:nvPr/>
          </p:nvGrpSpPr>
          <p:grpSpPr bwMode="auto">
            <a:xfrm>
              <a:off x="1248" y="1200"/>
              <a:ext cx="384" cy="384"/>
              <a:chOff x="1248" y="1200"/>
              <a:chExt cx="384" cy="384"/>
            </a:xfrm>
          </p:grpSpPr>
          <p:grpSp>
            <p:nvGrpSpPr>
              <p:cNvPr id="22" name="Group 61"/>
              <p:cNvGrpSpPr>
                <a:grpSpLocks/>
              </p:cNvGrpSpPr>
              <p:nvPr/>
            </p:nvGrpSpPr>
            <p:grpSpPr bwMode="auto">
              <a:xfrm>
                <a:off x="1248" y="1200"/>
                <a:ext cx="384" cy="384"/>
                <a:chOff x="2016" y="912"/>
                <a:chExt cx="384" cy="384"/>
              </a:xfrm>
            </p:grpSpPr>
            <p:sp>
              <p:nvSpPr>
                <p:cNvPr id="152" name="Text Box 50"/>
                <p:cNvSpPr txBox="1">
                  <a:spLocks noChangeArrowheads="1"/>
                </p:cNvSpPr>
                <p:nvPr/>
              </p:nvSpPr>
              <p:spPr bwMode="gray">
                <a:xfrm>
                  <a:off x="2094" y="960"/>
                  <a:ext cx="223" cy="288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2400" b="1">
                      <a:solidFill>
                        <a:srgbClr val="000000"/>
                      </a:solidFill>
                    </a:rPr>
                    <a:t>3</a:t>
                  </a:r>
                </a:p>
              </p:txBody>
            </p:sp>
            <p:sp>
              <p:nvSpPr>
                <p:cNvPr id="153" name="Oval 51"/>
                <p:cNvSpPr>
                  <a:spLocks noChangeArrowheads="1"/>
                </p:cNvSpPr>
                <p:nvPr/>
              </p:nvSpPr>
              <p:spPr bwMode="gray">
                <a:xfrm>
                  <a:off x="2016" y="912"/>
                  <a:ext cx="384" cy="38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154" name="Oval 52"/>
                <p:cNvSpPr>
                  <a:spLocks noChangeArrowheads="1"/>
                </p:cNvSpPr>
                <p:nvPr/>
              </p:nvSpPr>
              <p:spPr bwMode="gray">
                <a:xfrm>
                  <a:off x="2016" y="912"/>
                  <a:ext cx="384" cy="38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alpha val="32001"/>
                      </a:schemeClr>
                    </a:gs>
                    <a:gs pos="100000">
                      <a:schemeClr val="hlink">
                        <a:gamma/>
                        <a:shade val="0"/>
                        <a:invGamma/>
                        <a:alpha val="89999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155" name="Oval 53"/>
                <p:cNvSpPr>
                  <a:spLocks noChangeArrowheads="1"/>
                </p:cNvSpPr>
                <p:nvPr/>
              </p:nvSpPr>
              <p:spPr bwMode="gray">
                <a:xfrm>
                  <a:off x="2034" y="918"/>
                  <a:ext cx="334" cy="33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54118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54118"/>
                        <a:invGamma/>
                      </a:schemeClr>
                    </a:gs>
                  </a:gsLst>
                  <a:lin ang="189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156" name="Oval 54"/>
                <p:cNvSpPr>
                  <a:spLocks noChangeArrowheads="1"/>
                </p:cNvSpPr>
                <p:nvPr/>
              </p:nvSpPr>
              <p:spPr bwMode="gray">
                <a:xfrm>
                  <a:off x="2040" y="936"/>
                  <a:ext cx="334" cy="33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63529"/>
                        <a:invGamma/>
                      </a:schemeClr>
                    </a:gs>
                    <a:gs pos="100000">
                      <a:schemeClr val="hlink">
                        <a:alpha val="0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157" name="Oval 55"/>
                <p:cNvSpPr>
                  <a:spLocks noChangeArrowheads="1"/>
                </p:cNvSpPr>
                <p:nvPr/>
              </p:nvSpPr>
              <p:spPr bwMode="gray">
                <a:xfrm>
                  <a:off x="2052" y="948"/>
                  <a:ext cx="300" cy="300"/>
                </a:xfrm>
                <a:prstGeom prst="ellipse">
                  <a:avLst/>
                </a:prstGeom>
                <a:solidFill>
                  <a:srgbClr val="333333"/>
                </a:soli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158" name="Oval 56"/>
                <p:cNvSpPr>
                  <a:spLocks noChangeArrowheads="1"/>
                </p:cNvSpPr>
                <p:nvPr/>
              </p:nvSpPr>
              <p:spPr bwMode="gray">
                <a:xfrm>
                  <a:off x="2064" y="959"/>
                  <a:ext cx="291" cy="29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  <p:sp>
              <p:nvSpPr>
                <p:cNvPr id="159" name="Oval 57"/>
                <p:cNvSpPr>
                  <a:spLocks noChangeArrowheads="1"/>
                </p:cNvSpPr>
                <p:nvPr/>
              </p:nvSpPr>
              <p:spPr bwMode="gray">
                <a:xfrm>
                  <a:off x="2068" y="961"/>
                  <a:ext cx="283" cy="28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alpha val="0"/>
                      </a:srgbClr>
                    </a:gs>
                    <a:gs pos="100000">
                      <a:srgbClr val="C0C0C0">
                        <a:gamma/>
                        <a:tint val="34902"/>
                        <a:invGamma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  <p:sp>
              <p:nvSpPr>
                <p:cNvPr id="160" name="Oval 58"/>
                <p:cNvSpPr>
                  <a:spLocks noChangeArrowheads="1"/>
                </p:cNvSpPr>
                <p:nvPr/>
              </p:nvSpPr>
              <p:spPr bwMode="gray">
                <a:xfrm>
                  <a:off x="2071" y="963"/>
                  <a:ext cx="270" cy="26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shade val="79216"/>
                        <a:invGamma/>
                      </a:srgbClr>
                    </a:gs>
                    <a:gs pos="100000">
                      <a:srgbClr val="C0C0C0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  <p:sp>
              <p:nvSpPr>
                <p:cNvPr id="161" name="Oval 59"/>
                <p:cNvSpPr>
                  <a:spLocks noChangeArrowheads="1"/>
                </p:cNvSpPr>
                <p:nvPr/>
              </p:nvSpPr>
              <p:spPr bwMode="gray">
                <a:xfrm>
                  <a:off x="2086" y="971"/>
                  <a:ext cx="240" cy="21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tint val="0"/>
                        <a:invGamma/>
                      </a:srgbClr>
                    </a:gs>
                    <a:gs pos="100000">
                      <a:srgbClr val="C0C0C0">
                        <a:alpha val="3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</p:grpSp>
          <p:sp>
            <p:nvSpPr>
              <p:cNvPr id="151" name="Text Box 60"/>
              <p:cNvSpPr txBox="1">
                <a:spLocks noChangeArrowheads="1"/>
              </p:cNvSpPr>
              <p:nvPr/>
            </p:nvSpPr>
            <p:spPr bwMode="gray">
              <a:xfrm>
                <a:off x="1326" y="1248"/>
                <a:ext cx="224" cy="29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400" b="1" dirty="0" smtClean="0">
                    <a:solidFill>
                      <a:srgbClr val="000000"/>
                    </a:solidFill>
                  </a:rPr>
                  <a:t>7</a:t>
                </a:r>
                <a:endParaRPr lang="en-US" sz="2400" b="1" dirty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23" name="Group 76"/>
          <p:cNvGrpSpPr>
            <a:grpSpLocks/>
          </p:cNvGrpSpPr>
          <p:nvPr/>
        </p:nvGrpSpPr>
        <p:grpSpPr bwMode="auto">
          <a:xfrm>
            <a:off x="571472" y="5929330"/>
            <a:ext cx="7858126" cy="646113"/>
            <a:chOff x="1248" y="1188"/>
            <a:chExt cx="4950" cy="407"/>
          </a:xfrm>
        </p:grpSpPr>
        <p:sp>
          <p:nvSpPr>
            <p:cNvPr id="163" name="Line 47"/>
            <p:cNvSpPr>
              <a:spLocks noChangeShapeType="1"/>
            </p:cNvSpPr>
            <p:nvPr/>
          </p:nvSpPr>
          <p:spPr bwMode="auto">
            <a:xfrm>
              <a:off x="1584" y="1524"/>
              <a:ext cx="3024" cy="1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prstDash val="sysDot"/>
              <a:round/>
              <a:headEnd/>
              <a:tailEnd type="oval" w="med" len="med"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64" name="Text Box 48"/>
            <p:cNvSpPr txBox="1">
              <a:spLocks noChangeArrowheads="1"/>
            </p:cNvSpPr>
            <p:nvPr/>
          </p:nvSpPr>
          <p:spPr bwMode="auto">
            <a:xfrm>
              <a:off x="1728" y="1188"/>
              <a:ext cx="4470" cy="40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lang="th-TH" sz="3600" b="1" dirty="0" smtClean="0">
                  <a:solidFill>
                    <a:schemeClr val="tx2"/>
                  </a:solidFill>
                  <a:latin typeface="Angsana New" pitchFamily="18" charset="-34"/>
                  <a:cs typeface="Angsana New" pitchFamily="18" charset="-34"/>
                </a:rPr>
                <a:t>การให้ความบันเทิง </a:t>
              </a:r>
              <a:r>
                <a:rPr lang="en-US" sz="3600" b="1" dirty="0" smtClean="0">
                  <a:solidFill>
                    <a:schemeClr val="tx2"/>
                  </a:solidFill>
                  <a:latin typeface="Angsana New" pitchFamily="18" charset="-34"/>
                  <a:cs typeface="Angsana New" pitchFamily="18" charset="-34"/>
                </a:rPr>
                <a:t>(entertainment)</a:t>
              </a:r>
              <a:endParaRPr lang="en-US" sz="3600" b="1" dirty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endParaRPr>
            </a:p>
          </p:txBody>
        </p:sp>
        <p:grpSp>
          <p:nvGrpSpPr>
            <p:cNvPr id="24" name="Group 62"/>
            <p:cNvGrpSpPr>
              <a:grpSpLocks/>
            </p:cNvGrpSpPr>
            <p:nvPr/>
          </p:nvGrpSpPr>
          <p:grpSpPr bwMode="auto">
            <a:xfrm>
              <a:off x="1248" y="1200"/>
              <a:ext cx="384" cy="384"/>
              <a:chOff x="1248" y="1200"/>
              <a:chExt cx="384" cy="384"/>
            </a:xfrm>
          </p:grpSpPr>
          <p:grpSp>
            <p:nvGrpSpPr>
              <p:cNvPr id="25" name="Group 61"/>
              <p:cNvGrpSpPr>
                <a:grpSpLocks/>
              </p:cNvGrpSpPr>
              <p:nvPr/>
            </p:nvGrpSpPr>
            <p:grpSpPr bwMode="auto">
              <a:xfrm>
                <a:off x="1248" y="1200"/>
                <a:ext cx="384" cy="384"/>
                <a:chOff x="2016" y="912"/>
                <a:chExt cx="384" cy="384"/>
              </a:xfrm>
            </p:grpSpPr>
            <p:sp>
              <p:nvSpPr>
                <p:cNvPr id="168" name="Text Box 50"/>
                <p:cNvSpPr txBox="1">
                  <a:spLocks noChangeArrowheads="1"/>
                </p:cNvSpPr>
                <p:nvPr/>
              </p:nvSpPr>
              <p:spPr bwMode="gray">
                <a:xfrm>
                  <a:off x="2094" y="960"/>
                  <a:ext cx="223" cy="288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2400" b="1">
                      <a:solidFill>
                        <a:srgbClr val="000000"/>
                      </a:solidFill>
                    </a:rPr>
                    <a:t>3</a:t>
                  </a:r>
                </a:p>
              </p:txBody>
            </p:sp>
            <p:sp>
              <p:nvSpPr>
                <p:cNvPr id="169" name="Oval 51"/>
                <p:cNvSpPr>
                  <a:spLocks noChangeArrowheads="1"/>
                </p:cNvSpPr>
                <p:nvPr/>
              </p:nvSpPr>
              <p:spPr bwMode="gray">
                <a:xfrm>
                  <a:off x="2016" y="912"/>
                  <a:ext cx="384" cy="38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170" name="Oval 52"/>
                <p:cNvSpPr>
                  <a:spLocks noChangeArrowheads="1"/>
                </p:cNvSpPr>
                <p:nvPr/>
              </p:nvSpPr>
              <p:spPr bwMode="gray">
                <a:xfrm>
                  <a:off x="2016" y="912"/>
                  <a:ext cx="384" cy="38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alpha val="32001"/>
                      </a:schemeClr>
                    </a:gs>
                    <a:gs pos="100000">
                      <a:schemeClr val="hlink">
                        <a:gamma/>
                        <a:shade val="0"/>
                        <a:invGamma/>
                        <a:alpha val="89999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171" name="Oval 53"/>
                <p:cNvSpPr>
                  <a:spLocks noChangeArrowheads="1"/>
                </p:cNvSpPr>
                <p:nvPr/>
              </p:nvSpPr>
              <p:spPr bwMode="gray">
                <a:xfrm>
                  <a:off x="2034" y="918"/>
                  <a:ext cx="334" cy="33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54118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54118"/>
                        <a:invGamma/>
                      </a:schemeClr>
                    </a:gs>
                  </a:gsLst>
                  <a:lin ang="189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172" name="Oval 54"/>
                <p:cNvSpPr>
                  <a:spLocks noChangeArrowheads="1"/>
                </p:cNvSpPr>
                <p:nvPr/>
              </p:nvSpPr>
              <p:spPr bwMode="gray">
                <a:xfrm>
                  <a:off x="2040" y="936"/>
                  <a:ext cx="334" cy="33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63529"/>
                        <a:invGamma/>
                      </a:schemeClr>
                    </a:gs>
                    <a:gs pos="100000">
                      <a:schemeClr val="hlink">
                        <a:alpha val="0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173" name="Oval 55"/>
                <p:cNvSpPr>
                  <a:spLocks noChangeArrowheads="1"/>
                </p:cNvSpPr>
                <p:nvPr/>
              </p:nvSpPr>
              <p:spPr bwMode="gray">
                <a:xfrm>
                  <a:off x="2052" y="948"/>
                  <a:ext cx="300" cy="300"/>
                </a:xfrm>
                <a:prstGeom prst="ellipse">
                  <a:avLst/>
                </a:prstGeom>
                <a:solidFill>
                  <a:srgbClr val="333333"/>
                </a:soli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th-TH"/>
                </a:p>
              </p:txBody>
            </p:sp>
            <p:sp>
              <p:nvSpPr>
                <p:cNvPr id="174" name="Oval 56"/>
                <p:cNvSpPr>
                  <a:spLocks noChangeArrowheads="1"/>
                </p:cNvSpPr>
                <p:nvPr/>
              </p:nvSpPr>
              <p:spPr bwMode="gray">
                <a:xfrm>
                  <a:off x="2064" y="959"/>
                  <a:ext cx="291" cy="29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  <p:sp>
              <p:nvSpPr>
                <p:cNvPr id="175" name="Oval 57"/>
                <p:cNvSpPr>
                  <a:spLocks noChangeArrowheads="1"/>
                </p:cNvSpPr>
                <p:nvPr/>
              </p:nvSpPr>
              <p:spPr bwMode="gray">
                <a:xfrm>
                  <a:off x="2068" y="961"/>
                  <a:ext cx="283" cy="28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alpha val="0"/>
                      </a:srgbClr>
                    </a:gs>
                    <a:gs pos="100000">
                      <a:srgbClr val="C0C0C0">
                        <a:gamma/>
                        <a:tint val="34902"/>
                        <a:invGamma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  <p:sp>
              <p:nvSpPr>
                <p:cNvPr id="176" name="Oval 58"/>
                <p:cNvSpPr>
                  <a:spLocks noChangeArrowheads="1"/>
                </p:cNvSpPr>
                <p:nvPr/>
              </p:nvSpPr>
              <p:spPr bwMode="gray">
                <a:xfrm>
                  <a:off x="2071" y="963"/>
                  <a:ext cx="270" cy="26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shade val="79216"/>
                        <a:invGamma/>
                      </a:srgbClr>
                    </a:gs>
                    <a:gs pos="100000">
                      <a:srgbClr val="C0C0C0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  <p:sp>
              <p:nvSpPr>
                <p:cNvPr id="177" name="Oval 59"/>
                <p:cNvSpPr>
                  <a:spLocks noChangeArrowheads="1"/>
                </p:cNvSpPr>
                <p:nvPr/>
              </p:nvSpPr>
              <p:spPr bwMode="gray">
                <a:xfrm>
                  <a:off x="2086" y="971"/>
                  <a:ext cx="240" cy="21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tint val="0"/>
                        <a:invGamma/>
                      </a:srgbClr>
                    </a:gs>
                    <a:gs pos="100000">
                      <a:srgbClr val="C0C0C0">
                        <a:alpha val="3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th-TH"/>
                </a:p>
              </p:txBody>
            </p:sp>
          </p:grpSp>
          <p:sp>
            <p:nvSpPr>
              <p:cNvPr id="167" name="Text Box 60"/>
              <p:cNvSpPr txBox="1">
                <a:spLocks noChangeArrowheads="1"/>
              </p:cNvSpPr>
              <p:nvPr/>
            </p:nvSpPr>
            <p:spPr bwMode="gray">
              <a:xfrm>
                <a:off x="1326" y="1248"/>
                <a:ext cx="224" cy="29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400" b="1" dirty="0" smtClean="0">
                    <a:solidFill>
                      <a:srgbClr val="000000"/>
                    </a:solidFill>
                  </a:rPr>
                  <a:t>8</a:t>
                </a:r>
                <a:endParaRPr lang="en-US" sz="2400" b="1" dirty="0">
                  <a:solidFill>
                    <a:srgbClr val="000000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รถไฟใต้ดิน">
  <a:themeElements>
    <a:clrScheme name="รถไฟใต้ดิน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รถไฟใต้ดิน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รถไฟใต้ดิน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332</TotalTime>
  <Words>441</Words>
  <Application>Microsoft Office PowerPoint</Application>
  <PresentationFormat>นำเสนอทางหน้าจอ (4:3)</PresentationFormat>
  <Paragraphs>86</Paragraphs>
  <Slides>8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8</vt:i4>
      </vt:variant>
    </vt:vector>
  </HeadingPairs>
  <TitlesOfParts>
    <vt:vector size="9" baseType="lpstr">
      <vt:lpstr>รถไฟใต้ดิน</vt:lpstr>
      <vt:lpstr>ภาพนิ่ง 1</vt:lpstr>
      <vt:lpstr>สื่อมวลชนสัมพันธ์ (Media Relations)</vt:lpstr>
      <vt:lpstr>หลักการบริหารงานสื่อมวลชนสัมพันธ์</vt:lpstr>
      <vt:lpstr>หลักการบริหารงานสื่อมวลชนสัมพันธ์</vt:lpstr>
      <vt:lpstr>บทบาทหน้าที่ของสื่อมวลชน</vt:lpstr>
      <vt:lpstr>บทบาทหน้าที่ของสื่อมวลชน</vt:lpstr>
      <vt:lpstr>บทบาทหน้าที่ของสื่อมวลชนตามหลักการของ Denis Mcquail 1983 (เพิ่มเติม)</vt:lpstr>
      <vt:lpstr>บทบาทหน้าที่ตามความเห็นของคณะกรรมการ Mc Bride commission ของ Unesco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VISION AND HEALTH PARADIGM</dc:title>
  <dc:creator>sp</dc:creator>
  <cp:lastModifiedBy>Com</cp:lastModifiedBy>
  <cp:revision>22</cp:revision>
  <dcterms:created xsi:type="dcterms:W3CDTF">2013-01-22T02:04:17Z</dcterms:created>
  <dcterms:modified xsi:type="dcterms:W3CDTF">2013-01-22T08:04:46Z</dcterms:modified>
</cp:coreProperties>
</file>