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5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85" autoAdjust="0"/>
    <p:restoredTop sz="94660"/>
  </p:normalViewPr>
  <p:slideViewPr>
    <p:cSldViewPr>
      <p:cViewPr varScale="1">
        <p:scale>
          <a:sx n="69" d="100"/>
          <a:sy n="69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27230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55C11A9-9674-43B0-89E7-3B6906D71F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8713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3357563"/>
            <a:ext cx="6659563" cy="10795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563" y="4029075"/>
            <a:ext cx="6400800" cy="409575"/>
          </a:xfrm>
        </p:spPr>
        <p:txBody>
          <a:bodyPr/>
          <a:lstStyle>
            <a:lvl1pPr marL="0" indent="0">
              <a:buFontTx/>
              <a:buNone/>
              <a:defRPr sz="2000" b="1"/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คลิกเพื่อแก้ไขลักษณะชื่อเรื่องรองต้นแบบ</a:t>
            </a:r>
            <a:endParaRPr lang="ru-RU" noProof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3141663"/>
            <a:ext cx="7772400" cy="1109662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th-TH" noProof="0" smtClean="0"/>
              <a:t>คลิกเพื่อแก้ไขลักษณะชื่อเรื่องต้นแบบ</a:t>
            </a:r>
            <a:endParaRPr lang="ru-RU" noProof="0" smtClean="0"/>
          </a:p>
        </p:txBody>
      </p:sp>
    </p:spTree>
    <p:extLst>
      <p:ext uri="{BB962C8B-B14F-4D97-AF65-F5344CB8AC3E}">
        <p14:creationId xmlns="" xmlns:p14="http://schemas.microsoft.com/office/powerpoint/2010/main" val="247524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20391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23075" y="2349500"/>
            <a:ext cx="1925638" cy="431958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042988" y="2349500"/>
            <a:ext cx="5627687" cy="431958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90847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41063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="" xmlns:p14="http://schemas.microsoft.com/office/powerpoint/2010/main" val="277795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042988" y="2997200"/>
            <a:ext cx="3744912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40300" y="2997200"/>
            <a:ext cx="3746500" cy="3671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136741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77262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55340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5262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="" xmlns:p14="http://schemas.microsoft.com/office/powerpoint/2010/main" val="304497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</p:spTree>
    <p:extLst>
      <p:ext uri="{BB962C8B-B14F-4D97-AF65-F5344CB8AC3E}">
        <p14:creationId xmlns="" xmlns:p14="http://schemas.microsoft.com/office/powerpoint/2010/main" val="215076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04900" y="2349500"/>
            <a:ext cx="7643813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  <a:endParaRPr lang="ru-RU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gradFill rotWithShape="1">
            <a:gsLst>
              <a:gs pos="0">
                <a:schemeClr val="folHlink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2997200"/>
            <a:ext cx="7643812" cy="367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ru-RU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23528" y="3213099"/>
            <a:ext cx="7056908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th-TH" sz="5400" b="1" dirty="0" smtClean="0">
                <a:solidFill>
                  <a:srgbClr val="002060"/>
                </a:solidFill>
              </a:rPr>
              <a:t>“การสื่อสารสาธารณะ”</a:t>
            </a:r>
          </a:p>
          <a:p>
            <a:pPr algn="ctr"/>
            <a:r>
              <a:rPr lang="th-TH" sz="6600" b="1" u="sng" baseline="-25000" dirty="0" smtClean="0">
                <a:solidFill>
                  <a:srgbClr val="002060"/>
                </a:solidFill>
              </a:rPr>
              <a:t>(</a:t>
            </a:r>
            <a:r>
              <a:rPr lang="en-US" sz="6600" b="1" u="sng" baseline="-25000" dirty="0">
                <a:solidFill>
                  <a:srgbClr val="002060"/>
                </a:solidFill>
              </a:rPr>
              <a:t>Public communication</a:t>
            </a:r>
            <a:r>
              <a:rPr lang="th-TH" sz="6600" b="1" u="sng" baseline="-25000" dirty="0">
                <a:solidFill>
                  <a:srgbClr val="002060"/>
                </a:solidFill>
              </a:rPr>
              <a:t>)</a:t>
            </a:r>
            <a:endParaRPr lang="en-US" sz="6600" dirty="0">
              <a:solidFill>
                <a:srgbClr val="002060"/>
              </a:solidFill>
            </a:endParaRPr>
          </a:p>
          <a:p>
            <a:pPr algn="ctr"/>
            <a:r>
              <a:rPr lang="th-TH" sz="6600" b="1" dirty="0" smtClean="0">
                <a:solidFill>
                  <a:srgbClr val="002060"/>
                </a:solidFill>
              </a:rPr>
              <a:t> </a:t>
            </a:r>
            <a:endParaRPr lang="th-TH" sz="6600" b="1" dirty="0" smtClean="0">
              <a:solidFill>
                <a:srgbClr val="002060"/>
              </a:solidFill>
            </a:endParaRPr>
          </a:p>
          <a:p>
            <a:pPr algn="ctr"/>
            <a:r>
              <a:rPr lang="th-TH" sz="6600" b="1" dirty="0" smtClean="0">
                <a:solidFill>
                  <a:srgbClr val="002060"/>
                </a:solidFill>
              </a:rPr>
              <a:t>ดร.วันวิสาข์  ชูชนม์</a:t>
            </a:r>
            <a:endParaRPr lang="en-US" sz="6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750" y="1988841"/>
            <a:ext cx="7643813" cy="1728192"/>
          </a:xfrm>
        </p:spPr>
        <p:txBody>
          <a:bodyPr/>
          <a:lstStyle/>
          <a:p>
            <a:r>
              <a:rPr lang="th-TH" b="1" u="sng" dirty="0" smtClean="0">
                <a:solidFill>
                  <a:srgbClr val="002060"/>
                </a:solidFill>
              </a:rPr>
              <a:t/>
            </a:r>
            <a:br>
              <a:rPr lang="th-TH" b="1" u="sng" dirty="0" smtClean="0">
                <a:solidFill>
                  <a:srgbClr val="002060"/>
                </a:solidFill>
              </a:rPr>
            </a:br>
            <a:r>
              <a:rPr lang="th-TH" b="1" u="sng" dirty="0" smtClean="0">
                <a:solidFill>
                  <a:srgbClr val="002060"/>
                </a:solidFill>
              </a:rPr>
              <a:t>ภาพลักษณ์</a:t>
            </a:r>
            <a:r>
              <a:rPr lang="th-TH" b="1" u="sng" dirty="0">
                <a:solidFill>
                  <a:srgbClr val="002060"/>
                </a:solidFill>
              </a:rPr>
              <a:t>ของ “นักสื่อสารสาธารณะ”(</a:t>
            </a:r>
            <a:r>
              <a:rPr lang="en-US" b="1" u="sng" dirty="0">
                <a:solidFill>
                  <a:srgbClr val="002060"/>
                </a:solidFill>
              </a:rPr>
              <a:t>Brand Image of Public communicator</a:t>
            </a:r>
            <a:r>
              <a:rPr lang="th-TH" b="1" u="sng" dirty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th-TH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000" b="1" dirty="0" smtClean="0"/>
              <a:t>คุณสมบัติพื้นฐาน</a:t>
            </a:r>
          </a:p>
          <a:p>
            <a:r>
              <a:rPr lang="th-TH" sz="4000" b="1" dirty="0" smtClean="0"/>
              <a:t> (</a:t>
            </a:r>
            <a:r>
              <a:rPr lang="th-TH" sz="4000" b="1" dirty="0"/>
              <a:t>1) มีความรู้ในเรื่องนั้นๆดีเพียงพอ </a:t>
            </a:r>
            <a:endParaRPr lang="en-US" sz="4000" b="1" dirty="0"/>
          </a:p>
          <a:p>
            <a:r>
              <a:rPr lang="th-TH" sz="4000" b="1" dirty="0"/>
              <a:t>(2) เข้าใจประเด็นและนัยต่างๆของเนื้อสารที่นำเสนออย่างเหมาะสมกับกาลเทศะนั้นๆ</a:t>
            </a:r>
            <a:endParaRPr lang="en-US" sz="4000" b="1" dirty="0"/>
          </a:p>
          <a:p>
            <a:r>
              <a:rPr lang="th-TH" sz="4000" b="1" dirty="0"/>
              <a:t> </a:t>
            </a:r>
            <a:endParaRPr lang="th-TH" sz="4000" b="1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916833"/>
            <a:ext cx="8183563" cy="1080368"/>
          </a:xfrm>
        </p:spPr>
        <p:txBody>
          <a:bodyPr/>
          <a:lstStyle/>
          <a:p>
            <a:r>
              <a:rPr lang="th-TH" b="1" dirty="0">
                <a:solidFill>
                  <a:srgbClr val="002060"/>
                </a:solidFill>
              </a:rPr>
              <a:t>คุณสมบัติ</a:t>
            </a:r>
            <a:r>
              <a:rPr lang="th-TH" b="1" dirty="0" smtClean="0">
                <a:solidFill>
                  <a:srgbClr val="002060"/>
                </a:solidFill>
              </a:rPr>
              <a:t>พื้นฐาน(ต่อ)</a:t>
            </a:r>
            <a:r>
              <a:rPr lang="th-TH" b="1" dirty="0"/>
              <a:t/>
            </a:r>
            <a:br>
              <a:rPr lang="th-TH" b="1" dirty="0"/>
            </a:br>
            <a:endParaRPr lang="th-TH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2492896"/>
            <a:ext cx="8147868" cy="4345901"/>
          </a:xfrm>
        </p:spPr>
        <p:txBody>
          <a:bodyPr/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 smtClean="0"/>
              <a:t>(</a:t>
            </a:r>
            <a:r>
              <a:rPr lang="th-TH" sz="3600" b="1" dirty="0"/>
              <a:t>3) ตระหนักถึงระดับแห่งความน่าเชื่อถือของแหล่งอันเป็นที่มาของข้อมูลและบทสรุปในข้อคิดเห็นที่นำเสนอ </a:t>
            </a:r>
            <a:endParaRPr lang="en-US" sz="3600" b="1" dirty="0"/>
          </a:p>
          <a:p>
            <a:r>
              <a:rPr lang="th-TH" sz="3600" b="1" dirty="0"/>
              <a:t>(4) ยอมรับว่าเรื่องราวที่นำเสนออาจจะมีมุมมองอื่นๆได้อีกหลายด้านตามหลักของความหลากหลายทางความคิด ไม่ใช่อะไรที่มีด้านเดียว แต่ไม่ได้หมายความว่าทุกมุมมองมีความถูกต้องเท่าๆกัน</a:t>
            </a:r>
            <a:endParaRPr lang="en-US" sz="3600" b="1" dirty="0"/>
          </a:p>
          <a:p>
            <a:pPr marL="0" indent="0">
              <a:buFontTx/>
              <a:buNone/>
              <a:defRPr/>
            </a:pPr>
            <a:r>
              <a:rPr lang="en-US" sz="3600" b="1" dirty="0">
                <a:latin typeface="Angsana New" pitchFamily="18" charset="-34"/>
                <a:cs typeface="Angsana New" pitchFamily="18" charset="-34"/>
              </a:rPr>
              <a:t>  </a:t>
            </a:r>
            <a:endParaRPr lang="th-TH" sz="3600" b="1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FontTx/>
              <a:buNone/>
              <a:defRPr/>
            </a:pP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0" y="19888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dirty="0" smtClean="0"/>
              <a:t>(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79512" y="227483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/>
              <a:t>นักสื่อสารสาธารณะ ต้องคัดเลือกและนำเสนอ</a:t>
            </a:r>
            <a:r>
              <a:rPr lang="th-TH" sz="3600" b="1" dirty="0" smtClean="0"/>
              <a:t>สารอย่าง</a:t>
            </a:r>
            <a:r>
              <a:rPr lang="th-TH" sz="3600" b="1" dirty="0"/>
              <a:t>เป็นธรรม เคารพความเที่ยงตรง โดยจะต้องซึมซับการใฝ่หาความยุติธรรมจนกลายเป็นนิสัย (</a:t>
            </a:r>
            <a:r>
              <a:rPr lang="en-US" sz="3600" b="1" dirty="0"/>
              <a:t>habit of justice)</a:t>
            </a:r>
            <a:r>
              <a:rPr lang="th-TH" sz="3600" b="1" dirty="0"/>
              <a:t> </a:t>
            </a:r>
            <a:r>
              <a:rPr lang="th-TH" sz="3600" b="1" dirty="0" smtClean="0"/>
              <a:t>ไม่</a:t>
            </a:r>
            <a:r>
              <a:rPr lang="th-TH" sz="3600" b="1" dirty="0"/>
              <a:t>เจาะจงตกแต่งหรือบิดเบือนความคิดตามลีลาของนักโฆษณาชวนเชื่อ </a:t>
            </a:r>
            <a:endParaRPr lang="th-TH" sz="3600" b="1" dirty="0" smtClean="0"/>
          </a:p>
          <a:p>
            <a:r>
              <a:rPr lang="th-TH" sz="3600" b="1" dirty="0" smtClean="0"/>
              <a:t>ภารกิจ</a:t>
            </a:r>
            <a:r>
              <a:rPr lang="th-TH" sz="3600" b="1" dirty="0"/>
              <a:t>ของนักสื่อสารสาธารณะ คือการสร้างความเสมอภาคแห่งโอกาสของความคิดต่างๆ (</a:t>
            </a:r>
            <a:r>
              <a:rPr lang="en-US" sz="2800" b="1" dirty="0"/>
              <a:t>equality  of</a:t>
            </a:r>
            <a:r>
              <a:rPr lang="th-TH" sz="2800" b="1" dirty="0"/>
              <a:t> </a:t>
            </a:r>
            <a:r>
              <a:rPr lang="en-US" sz="2800" b="1" dirty="0"/>
              <a:t>opportunity among ideas</a:t>
            </a:r>
            <a:r>
              <a:rPr lang="en-US" sz="3600" b="1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7776666" cy="4797152"/>
          </a:xfrm>
        </p:spPr>
        <p:txBody>
          <a:bodyPr/>
          <a:lstStyle/>
          <a:p>
            <a:r>
              <a:rPr lang="th-TH" b="1" dirty="0"/>
              <a:t>นักสื่อสารสาธารณะ ควรจะมีนิสัยที่ชอบตริตรองเรื่องราวเกี่ยวกับสาธารณะประโยชน์ ให้มาก จนกระทั่งเห็นว่าเรื่องส่วนรวมเป็นเรื่องใหญ่โตกว่าเรื่องส่วนตัว ในกรณีที่การนำเสนอของเขาจำเป็นต้องมีมุมมองเฉพาะ และควรอยู่ในฐานะที่พร้อมจะเปิดเผยที่มาของข้อมูล และการก่อรูปของความคิดเห็นอย่างตรงไปตรงมา รวมทั้งความพร้อมที่จะเปิดโอกาสให้มีการตรวจสอบเจตนารมณ์ที่แท้จริงของตนได้ตามหลักของความโปร่งใสด้วย</a:t>
            </a:r>
            <a:r>
              <a:rPr lang="en-US" b="1" dirty="0"/>
              <a:t/>
            </a:r>
            <a:br>
              <a:rPr lang="en-US" b="1" dirty="0"/>
            </a:br>
            <a:endParaRPr lang="th-TH" b="1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536" y="2348880"/>
            <a:ext cx="7643812" cy="4032448"/>
          </a:xfrm>
        </p:spPr>
        <p:txBody>
          <a:bodyPr/>
          <a:lstStyle/>
          <a:p>
            <a:r>
              <a:rPr lang="th-TH" sz="3600" b="1" dirty="0"/>
              <a:t>นักสื่อสารสาธารณะ ต้องเต็มใจที่จะรับฟังข้อมูลและข้อคิดเห็นอื่นๆ ที่ไม่เหมือนกับของตนเอง แต่ในท้ายที่สุดแล้ว การสื่อสารสาธารณะในแต่ละครั้ง จะต้องไม่เป็นการสูญเสียหลักการที่เชื่อมั่นว่าได้ผ่านการไตร่ตรอง คัดกรอง คัดสรร คัดเลือก มาเป็นอย่างดีแล้ว นักสื่อสารสาธารณะที่ทำงานมาอย่างเต็มที่ จะต้องยินดีที่จะประจันหน้ากับการท้าทายใดๆมากกว่าการสมยอมอย่างผิดๆ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7643813" cy="649287"/>
          </a:xfrm>
        </p:spPr>
        <p:txBody>
          <a:bodyPr/>
          <a:lstStyle/>
          <a:p>
            <a:r>
              <a:rPr lang="th-TH" b="1" u="sng" dirty="0" smtClean="0">
                <a:solidFill>
                  <a:srgbClr val="002060"/>
                </a:solidFill>
              </a:rPr>
              <a:t/>
            </a:r>
            <a:br>
              <a:rPr lang="th-TH" b="1" u="sng" dirty="0" smtClean="0">
                <a:solidFill>
                  <a:srgbClr val="002060"/>
                </a:solidFill>
              </a:rPr>
            </a:br>
            <a:r>
              <a:rPr lang="th-TH" sz="3200" b="1" u="sng" dirty="0" smtClean="0">
                <a:solidFill>
                  <a:srgbClr val="002060"/>
                </a:solidFill>
              </a:rPr>
              <a:t>การ</a:t>
            </a:r>
            <a:r>
              <a:rPr lang="th-TH" sz="3200" b="1" u="sng" dirty="0">
                <a:solidFill>
                  <a:srgbClr val="002060"/>
                </a:solidFill>
              </a:rPr>
              <a:t>วิเคราะห์ผู้รับสารในการสื่อสารสาธารณะ (</a:t>
            </a:r>
            <a:r>
              <a:rPr lang="en-US" sz="3200" b="1" u="sng" dirty="0">
                <a:solidFill>
                  <a:srgbClr val="002060"/>
                </a:solidFill>
              </a:rPr>
              <a:t>Audience Analysis in Public Communication</a:t>
            </a:r>
            <a:r>
              <a:rPr lang="th-TH" sz="3200" b="1" u="sng" dirty="0">
                <a:solidFill>
                  <a:srgbClr val="002060"/>
                </a:solidFill>
              </a:rPr>
              <a:t>)</a:t>
            </a:r>
            <a:r>
              <a:rPr lang="en-US" sz="3200" b="1" u="sng" dirty="0">
                <a:solidFill>
                  <a:srgbClr val="002060"/>
                </a:solidFill>
              </a:rPr>
              <a:t>   </a:t>
            </a:r>
            <a:r>
              <a:rPr lang="en-US" sz="3200" b="1" dirty="0">
                <a:solidFill>
                  <a:srgbClr val="002060"/>
                </a:solidFill>
              </a:rPr>
              <a:t/>
            </a:r>
            <a:br>
              <a:rPr lang="en-US" sz="3200" b="1" dirty="0">
                <a:solidFill>
                  <a:srgbClr val="002060"/>
                </a:solidFill>
              </a:rPr>
            </a:br>
            <a:endParaRPr lang="th-TH" sz="3200" b="1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3501008"/>
            <a:ext cx="7931844" cy="3337789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b="1" i="1" dirty="0" smtClean="0"/>
              <a:t>Demographic </a:t>
            </a:r>
            <a:r>
              <a:rPr lang="en-US" sz="3200" b="1" i="1" dirty="0"/>
              <a:t>Background</a:t>
            </a:r>
            <a:r>
              <a:rPr lang="en-US" sz="3200" dirty="0"/>
              <a:t>  </a:t>
            </a:r>
            <a:r>
              <a:rPr lang="th-TH" sz="3200" dirty="0"/>
              <a:t>ชื่อ อายุ ที่อยู่ ที่ติดต่อ อาชีพ </a:t>
            </a:r>
            <a:endParaRPr lang="th-TH" sz="3200" dirty="0" smtClean="0"/>
          </a:p>
          <a:p>
            <a:pPr marL="0" indent="0">
              <a:buFontTx/>
              <a:buNone/>
              <a:defRPr/>
            </a:pPr>
            <a:r>
              <a:rPr lang="th-TH" sz="3200" dirty="0" smtClean="0"/>
              <a:t> </a:t>
            </a:r>
            <a:r>
              <a:rPr lang="en-US" sz="3200" b="1" i="1" dirty="0"/>
              <a:t>Psychographic Background</a:t>
            </a:r>
            <a:r>
              <a:rPr lang="en-US" sz="3200" dirty="0"/>
              <a:t> </a:t>
            </a:r>
            <a:r>
              <a:rPr lang="th-TH" sz="3200" dirty="0"/>
              <a:t>ชอบ ไม่ชอบ ความคิด วิสัยทัศน์ อุดมการณ์ </a:t>
            </a:r>
            <a:endParaRPr lang="en-US" sz="3200" dirty="0" smtClean="0"/>
          </a:p>
          <a:p>
            <a:pPr marL="0" indent="0">
              <a:buFontTx/>
              <a:buNone/>
              <a:defRPr/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2708920"/>
            <a:ext cx="7643813" cy="649287"/>
          </a:xfrm>
        </p:spPr>
        <p:txBody>
          <a:bodyPr/>
          <a:lstStyle/>
          <a:p>
            <a:r>
              <a:rPr lang="th-TH" sz="3200" b="1" u="sng" dirty="0">
                <a:solidFill>
                  <a:srgbClr val="002060"/>
                </a:solidFill>
              </a:rPr>
              <a:t>การวิเคราะห์ผู้รับสารในการสื่อสารสาธารณะ (</a:t>
            </a:r>
            <a:r>
              <a:rPr lang="en-US" sz="3200" b="1" u="sng" dirty="0">
                <a:solidFill>
                  <a:srgbClr val="002060"/>
                </a:solidFill>
              </a:rPr>
              <a:t>Audience Analysis in Public Communication</a:t>
            </a:r>
            <a:r>
              <a:rPr lang="th-TH" sz="3200" b="1" u="sng" dirty="0">
                <a:solidFill>
                  <a:srgbClr val="002060"/>
                </a:solidFill>
              </a:rPr>
              <a:t>)</a:t>
            </a:r>
            <a:r>
              <a:rPr lang="en-US" sz="3200" b="1" u="sng" dirty="0">
                <a:solidFill>
                  <a:srgbClr val="002060"/>
                </a:solidFill>
              </a:rPr>
              <a:t>   </a:t>
            </a:r>
            <a:r>
              <a:rPr lang="en-US" sz="3200" b="1" dirty="0">
                <a:solidFill>
                  <a:srgbClr val="002060"/>
                </a:solidFill>
              </a:rPr>
              <a:t/>
            </a:r>
            <a:br>
              <a:rPr lang="en-US" sz="3200" b="1" dirty="0">
                <a:solidFill>
                  <a:srgbClr val="002060"/>
                </a:solidFill>
              </a:rPr>
            </a:br>
            <a:endParaRPr lang="th-TH" sz="3200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971600" y="378904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/>
              <a:t>Media Usage</a:t>
            </a:r>
            <a:r>
              <a:rPr lang="en-US" sz="3600" dirty="0"/>
              <a:t> </a:t>
            </a:r>
            <a:r>
              <a:rPr lang="th-TH" sz="3600" dirty="0"/>
              <a:t>พฤติกรรมการเปิดรับสื่อ เปิดรับอย่างไร อยากรับ ไม่อยากรับ รับเวลาใด อารมณ์ใด โอกาสใด จำนวนครั้ง </a:t>
            </a:r>
            <a:endParaRPr lang="en-US" sz="3600" dirty="0" smtClean="0"/>
          </a:p>
          <a:p>
            <a:r>
              <a:rPr lang="en-US" sz="3600" b="1" i="1" dirty="0" smtClean="0"/>
              <a:t>Consumer </a:t>
            </a:r>
            <a:r>
              <a:rPr lang="en-US" sz="3600" b="1" i="1" dirty="0"/>
              <a:t>Behavior</a:t>
            </a:r>
            <a:r>
              <a:rPr lang="en-US" sz="3600" i="1" dirty="0"/>
              <a:t> </a:t>
            </a:r>
            <a:r>
              <a:rPr lang="th-TH" sz="3600" dirty="0"/>
              <a:t>พฤติกรรมการบริโภค บ่อย นานๆครั้ง ประจำ เพิ่งครั้งแรก ครั้งสุดท้าย</a:t>
            </a:r>
            <a:r>
              <a:rPr lang="en-US" sz="3600" dirty="0"/>
              <a:t/>
            </a:r>
            <a:br>
              <a:rPr lang="en-US" sz="3600" dirty="0"/>
            </a:br>
            <a:endParaRPr lang="th-TH" sz="3600" dirty="0"/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750" y="2347913"/>
            <a:ext cx="7643813" cy="649287"/>
          </a:xfrm>
        </p:spPr>
        <p:txBody>
          <a:bodyPr/>
          <a:lstStyle/>
          <a:p>
            <a:r>
              <a:rPr lang="th-TH" b="1" u="sng" dirty="0">
                <a:solidFill>
                  <a:srgbClr val="002060"/>
                </a:solidFill>
              </a:rPr>
              <a:t>ลักษณะทางโครงสร้างของผู้รับสารที่ต้องพิจารณาในการสื่อสารสาธารณะ มี </a:t>
            </a:r>
            <a:r>
              <a:rPr lang="en-US" b="1" u="sng" dirty="0">
                <a:solidFill>
                  <a:srgbClr val="002060"/>
                </a:solidFill>
              </a:rPr>
              <a:t>5 </a:t>
            </a:r>
            <a:r>
              <a:rPr lang="th-TH" b="1" u="sng" dirty="0">
                <a:solidFill>
                  <a:srgbClr val="002060"/>
                </a:solidFill>
              </a:rPr>
              <a:t>กลุ่ม </a:t>
            </a:r>
            <a:r>
              <a:rPr lang="en-US" dirty="0"/>
              <a:t/>
            </a:r>
            <a:br>
              <a:rPr lang="en-US" dirty="0"/>
            </a:br>
            <a:endParaRPr lang="th-TH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 smtClean="0"/>
              <a:t>Initiator</a:t>
            </a:r>
            <a:r>
              <a:rPr lang="en-US" sz="3200" dirty="0" smtClean="0"/>
              <a:t> </a:t>
            </a:r>
            <a:r>
              <a:rPr lang="th-TH" sz="3200" dirty="0"/>
              <a:t>กลุ่มผู้แนะนำ-ชักชวน (เพื่อนบ้าน เพื่อสนิท ญาติ)*</a:t>
            </a:r>
            <a:endParaRPr lang="en-US" sz="3200" dirty="0"/>
          </a:p>
          <a:p>
            <a:r>
              <a:rPr lang="en-US" sz="3200" b="1" dirty="0"/>
              <a:t>Influence</a:t>
            </a:r>
            <a:r>
              <a:rPr lang="en-US" sz="3200" dirty="0"/>
              <a:t> </a:t>
            </a:r>
            <a:r>
              <a:rPr lang="th-TH" sz="3200" dirty="0"/>
              <a:t>กลุ่มผู้มีอิทธิพลในการเลือกรับฟัง-รับชม (ครู พ่อ แม่ พระ หมอดู แฟน)* </a:t>
            </a:r>
            <a:endParaRPr lang="en-US" sz="3200" dirty="0"/>
          </a:p>
          <a:p>
            <a:pPr marL="0" indent="0">
              <a:buFontTx/>
              <a:buNone/>
              <a:defRPr/>
            </a:pP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1916832"/>
            <a:ext cx="7932043" cy="1368151"/>
          </a:xfrm>
        </p:spPr>
        <p:txBody>
          <a:bodyPr/>
          <a:lstStyle/>
          <a:p>
            <a:r>
              <a:rPr lang="th-TH" b="1" u="sng" dirty="0" smtClean="0">
                <a:solidFill>
                  <a:srgbClr val="002060"/>
                </a:solidFill>
              </a:rPr>
              <a:t/>
            </a:r>
            <a:br>
              <a:rPr lang="th-TH" b="1" u="sng" dirty="0" smtClean="0">
                <a:solidFill>
                  <a:srgbClr val="002060"/>
                </a:solidFill>
              </a:rPr>
            </a:br>
            <a:r>
              <a:rPr lang="th-TH" b="1" u="sng" dirty="0">
                <a:solidFill>
                  <a:srgbClr val="002060"/>
                </a:solidFill>
              </a:rPr>
              <a:t/>
            </a:r>
            <a:br>
              <a:rPr lang="th-TH" b="1" u="sng" dirty="0">
                <a:solidFill>
                  <a:srgbClr val="002060"/>
                </a:solidFill>
              </a:rPr>
            </a:br>
            <a:r>
              <a:rPr lang="th-TH" b="1" u="sng" dirty="0" smtClean="0">
                <a:solidFill>
                  <a:srgbClr val="002060"/>
                </a:solidFill>
              </a:rPr>
              <a:t>ลักษณะ</a:t>
            </a:r>
            <a:r>
              <a:rPr lang="th-TH" b="1" u="sng" dirty="0">
                <a:solidFill>
                  <a:srgbClr val="002060"/>
                </a:solidFill>
              </a:rPr>
              <a:t>ทางโครงสร้างของผู้รับสารที่ต้องพิจารณาในการสื่อสารสาธารณะ มี </a:t>
            </a:r>
            <a:r>
              <a:rPr lang="en-US" b="1" u="sng" dirty="0">
                <a:solidFill>
                  <a:srgbClr val="002060"/>
                </a:solidFill>
              </a:rPr>
              <a:t>5 </a:t>
            </a:r>
            <a:r>
              <a:rPr lang="th-TH" b="1" u="sng" dirty="0">
                <a:solidFill>
                  <a:srgbClr val="002060"/>
                </a:solidFill>
              </a:rPr>
              <a:t>กลุ่ม </a:t>
            </a:r>
            <a:r>
              <a:rPr lang="en-US" dirty="0"/>
              <a:t/>
            </a:r>
            <a:br>
              <a:rPr lang="en-US" dirty="0"/>
            </a:br>
            <a:endParaRPr lang="th-TH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</a:t>
            </a:r>
          </a:p>
          <a:p>
            <a:r>
              <a:rPr lang="en-US" sz="3200" b="1" dirty="0" smtClean="0"/>
              <a:t>Decision </a:t>
            </a:r>
            <a:r>
              <a:rPr lang="en-US" sz="3200" b="1" dirty="0"/>
              <a:t>Maker </a:t>
            </a:r>
            <a:r>
              <a:rPr lang="th-TH" sz="3200" b="1" dirty="0"/>
              <a:t>กลุ่มผู้ตัดสินใจเลือกข่าวสาร (คนซื้อ นสพ./ซีดี คนหยิบแผ่นใส่เครื่องอ่าน คนเลือกสถานี)*</a:t>
            </a:r>
            <a:endParaRPr lang="en-US" sz="3200" b="1" dirty="0"/>
          </a:p>
          <a:p>
            <a:r>
              <a:rPr lang="en-US" sz="3200" b="1" dirty="0"/>
              <a:t>Buyer </a:t>
            </a:r>
            <a:r>
              <a:rPr lang="th-TH" sz="3200" b="1" dirty="0"/>
              <a:t>กลุ่มผู้จ่ายค่าบริการ เช่น ค่าไฟฟ้า ค่าซื้อ </a:t>
            </a:r>
            <a:r>
              <a:rPr lang="en-US" sz="3200" b="1" dirty="0" err="1"/>
              <a:t>tv</a:t>
            </a:r>
            <a:r>
              <a:rPr lang="en-US" sz="3200" b="1" dirty="0"/>
              <a:t> </a:t>
            </a:r>
            <a:r>
              <a:rPr lang="th-TH" sz="3200" b="1" dirty="0"/>
              <a:t>ค่าเช่า</a:t>
            </a:r>
            <a:r>
              <a:rPr lang="th-TH" sz="3200" b="1" dirty="0" smtClean="0"/>
              <a:t>ซีดี</a:t>
            </a:r>
            <a:r>
              <a:rPr lang="en-US" sz="3200" b="1" dirty="0" smtClean="0"/>
              <a:t>Consumer </a:t>
            </a:r>
            <a:r>
              <a:rPr lang="th-TH" sz="3200" b="1" dirty="0"/>
              <a:t>กลุ่มผู้รับรู้-บริโภค</a:t>
            </a:r>
            <a:r>
              <a:rPr lang="en-US" sz="3200" b="1" dirty="0"/>
              <a:t> (</a:t>
            </a:r>
            <a:r>
              <a:rPr lang="th-TH" sz="3200" b="1" dirty="0"/>
              <a:t>คนอ่าน/คนดู/คนฟัง</a:t>
            </a:r>
            <a:r>
              <a:rPr lang="th-TH" sz="3200" b="1" dirty="0" smtClean="0"/>
              <a:t>)</a:t>
            </a:r>
            <a:r>
              <a:rPr lang="en-US" sz="3200" b="1" dirty="0" smtClean="0"/>
              <a:t> </a:t>
            </a:r>
            <a:r>
              <a:rPr lang="en-US" sz="3200" b="1" dirty="0"/>
              <a:t/>
            </a:r>
            <a:br>
              <a:rPr lang="en-US" sz="3200" b="1" dirty="0"/>
            </a:br>
            <a:endParaRPr lang="th-TH" sz="3200" b="1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66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750" y="2347913"/>
            <a:ext cx="7643813" cy="649287"/>
          </a:xfrm>
        </p:spPr>
        <p:txBody>
          <a:bodyPr/>
          <a:lstStyle/>
          <a:p>
            <a:r>
              <a:rPr lang="th-TH" sz="4800" b="1" u="sng" dirty="0">
                <a:solidFill>
                  <a:srgbClr val="002060"/>
                </a:solidFill>
              </a:rPr>
              <a:t>วัตถุประสงค์ของการสื่อสารสาธารณะ</a:t>
            </a:r>
            <a:endParaRPr lang="th-TH" sz="4800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1</a:t>
            </a:r>
            <a:r>
              <a:rPr lang="en-US" sz="3600" b="1" dirty="0"/>
              <a:t>. </a:t>
            </a:r>
            <a:r>
              <a:rPr lang="th-TH" sz="3600" b="1" dirty="0"/>
              <a:t>การให้ข้อมูลข่าวสาร (</a:t>
            </a:r>
            <a:r>
              <a:rPr lang="en-US" sz="3600" b="1" dirty="0"/>
              <a:t>Information Exchange)</a:t>
            </a:r>
            <a:r>
              <a:rPr lang="en-US" sz="3600" dirty="0"/>
              <a:t>  </a:t>
            </a:r>
          </a:p>
          <a:p>
            <a:pPr marL="0" indent="0">
              <a:buNone/>
            </a:pPr>
            <a:r>
              <a:rPr lang="en-US" sz="3600" b="1" dirty="0" smtClean="0"/>
              <a:t>2</a:t>
            </a:r>
            <a:r>
              <a:rPr lang="en-US" sz="3600" b="1" dirty="0"/>
              <a:t>. </a:t>
            </a:r>
            <a:r>
              <a:rPr lang="th-TH" sz="3600" b="1" dirty="0"/>
              <a:t>การชักจูงใจ (</a:t>
            </a:r>
            <a:r>
              <a:rPr lang="en-US" sz="3600" b="1" dirty="0"/>
              <a:t>Persuasion)</a:t>
            </a:r>
            <a:r>
              <a:rPr lang="en-US" sz="3600" dirty="0"/>
              <a:t> </a:t>
            </a:r>
            <a:r>
              <a:rPr lang="th-TH" sz="3600" dirty="0"/>
              <a:t>พูดเพื่อก่อให้เกิดอิทธิพลต่อความคิดของผู้ฟัง มีทั้งคุณและโทษ การชักจูงใจเป็นช่องทางการเปลี่ยนแปลงพฤติกรรมของ</a:t>
            </a:r>
            <a:r>
              <a:rPr lang="th-TH" sz="3600" dirty="0" smtClean="0"/>
              <a:t>ผู้อื่น</a:t>
            </a:r>
            <a:r>
              <a:rPr lang="en-US" sz="3600" dirty="0"/>
              <a:t/>
            </a:r>
            <a:br>
              <a:rPr lang="en-US" sz="3600" dirty="0"/>
            </a:b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3372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ที่เก็บแบบเข้าถึงโดยลำดับ 1"/>
          <p:cNvSpPr/>
          <p:nvPr/>
        </p:nvSpPr>
        <p:spPr>
          <a:xfrm>
            <a:off x="0" y="3284984"/>
            <a:ext cx="8280920" cy="273630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40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-5860" y="4005064"/>
            <a:ext cx="8892480" cy="864096"/>
          </a:xfrm>
          <a:noFill/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th-TH" sz="6000" b="1" dirty="0">
                <a:solidFill>
                  <a:srgbClr val="002060"/>
                </a:solidFill>
              </a:rPr>
              <a:t>เป็นการสื่อสารเพื่อการเคลื่อนไหว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th-TH" sz="6000" b="1" dirty="0">
                <a:solidFill>
                  <a:srgbClr val="002060"/>
                </a:solidFill>
              </a:rPr>
              <a:t>และเปลี่ยนแปลงทางสังคม</a:t>
            </a:r>
            <a:endParaRPr lang="en-US" altLang="ko-KR" sz="6000" b="1" dirty="0">
              <a:ea typeface="Gulim" pitchFamily="34" charset="-127"/>
            </a:endParaRPr>
          </a:p>
          <a:p>
            <a:pPr marL="0" indent="0" algn="ctr">
              <a:lnSpc>
                <a:spcPct val="80000"/>
              </a:lnSpc>
              <a:buNone/>
            </a:pPr>
            <a:endParaRPr lang="th-TH" sz="4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750" y="2347913"/>
            <a:ext cx="7643813" cy="649287"/>
          </a:xfrm>
        </p:spPr>
        <p:txBody>
          <a:bodyPr/>
          <a:lstStyle/>
          <a:p>
            <a:r>
              <a:rPr lang="th-TH" sz="4800" b="1" dirty="0">
                <a:solidFill>
                  <a:srgbClr val="002060"/>
                </a:solidFill>
              </a:rPr>
              <a:t>การชักจูงใจจะสำเร็จได้ต้องอาศัย</a:t>
            </a:r>
            <a:endParaRPr lang="th-TH" sz="4800" b="1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2996952"/>
            <a:ext cx="7200800" cy="316835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68241" y="3178820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 </a:t>
            </a:r>
            <a:r>
              <a:rPr lang="th-TH" sz="3600" b="1" dirty="0" smtClean="0"/>
              <a:t>ความ</a:t>
            </a:r>
            <a:r>
              <a:rPr lang="th-TH" sz="3600" b="1" dirty="0"/>
              <a:t>มีเหตุและผล (</a:t>
            </a:r>
            <a:r>
              <a:rPr lang="en-US" sz="3600" b="1" dirty="0"/>
              <a:t>Logos)</a:t>
            </a:r>
            <a:br>
              <a:rPr lang="en-US" sz="3600" b="1" dirty="0"/>
            </a:br>
            <a:r>
              <a:rPr lang="en-US" sz="3600" b="1" dirty="0"/>
              <a:t>- </a:t>
            </a:r>
            <a:r>
              <a:rPr lang="th-TH" sz="3600" b="1" dirty="0"/>
              <a:t>การกระตุ้นอารมณ์ (</a:t>
            </a:r>
            <a:r>
              <a:rPr lang="en-US" sz="3600" b="1" dirty="0"/>
              <a:t>Pathos)</a:t>
            </a:r>
            <a:br>
              <a:rPr lang="en-US" sz="3600" b="1" dirty="0"/>
            </a:br>
            <a:r>
              <a:rPr lang="en-US" sz="3600" b="1" dirty="0"/>
              <a:t>- </a:t>
            </a:r>
            <a:r>
              <a:rPr lang="th-TH" sz="3600" b="1" dirty="0"/>
              <a:t>เครื่องยืนยันความน่าเชื่อถือของผู้พูด (</a:t>
            </a:r>
            <a:r>
              <a:rPr lang="en-US" sz="3600" b="1" dirty="0"/>
              <a:t>Proof of the speaker’s credibility)</a:t>
            </a:r>
            <a:endParaRPr lang="th-TH" sz="3600" b="1" dirty="0"/>
          </a:p>
        </p:txBody>
      </p:sp>
    </p:spTree>
    <p:extLst>
      <p:ext uri="{BB962C8B-B14F-4D97-AF65-F5344CB8AC3E}">
        <p14:creationId xmlns="" xmlns:p14="http://schemas.microsoft.com/office/powerpoint/2010/main" val="3843372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539750" y="2347913"/>
            <a:ext cx="7643813" cy="649287"/>
          </a:xfrm>
        </p:spPr>
        <p:txBody>
          <a:bodyPr/>
          <a:lstStyle/>
          <a:p>
            <a:r>
              <a:rPr lang="th-TH" b="1" u="sng" dirty="0">
                <a:solidFill>
                  <a:srgbClr val="002060"/>
                </a:solidFill>
              </a:rPr>
              <a:t>วัตถุประสงค์ของการสื่อสาร</a:t>
            </a:r>
            <a:r>
              <a:rPr lang="th-TH" b="1" u="sng" dirty="0" smtClean="0">
                <a:solidFill>
                  <a:srgbClr val="002060"/>
                </a:solidFill>
              </a:rPr>
              <a:t>สาธารณะ(ต่อ)</a:t>
            </a:r>
            <a:endParaRPr lang="th-TH" dirty="0" smtClean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60" y="3166909"/>
            <a:ext cx="7643812" cy="36718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    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95536" y="3140968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3</a:t>
            </a:r>
            <a:r>
              <a:rPr lang="th-TH" sz="3600" b="1" dirty="0"/>
              <a:t>.เป็นการสื่อสารเพื่อเน้นย้ำ</a:t>
            </a:r>
            <a:r>
              <a:rPr lang="en-US" sz="3600" b="1" dirty="0"/>
              <a:t> (Reinforce) </a:t>
            </a:r>
            <a:r>
              <a:rPr lang="th-TH" sz="3600" b="1" dirty="0"/>
              <a:t>โดยมีเป้าหมายเพื่อ ให้คงทัศนคติและพฤติกรรมเดิมไม่ให้เปลี่ยนแปลงตามกระแส</a:t>
            </a:r>
            <a:r>
              <a:rPr lang="en-US" sz="3600" b="1" dirty="0"/>
              <a:t>  </a:t>
            </a:r>
            <a:r>
              <a:rPr lang="th-TH" sz="3600" b="1" dirty="0"/>
              <a:t>หรือสื่อสารเพื่อให้เกิดการเปลี่ยนแปลง (</a:t>
            </a:r>
            <a:r>
              <a:rPr lang="en-US" sz="3600" b="1" dirty="0"/>
              <a:t>Change) </a:t>
            </a:r>
            <a:r>
              <a:rPr lang="th-TH" sz="3600" b="1" dirty="0"/>
              <a:t>ทัศนคติหรือพฤติกรรมที่มีอยู่ ให้ยอมรับนวัตกรรมใหม่ๆ</a:t>
            </a:r>
            <a:r>
              <a:rPr lang="en-US" sz="3600" b="1" dirty="0"/>
              <a:t/>
            </a:r>
            <a:br>
              <a:rPr lang="en-US" sz="3600" b="1" dirty="0"/>
            </a:br>
            <a:endParaRPr lang="th-TH" sz="3600" b="1" dirty="0"/>
          </a:p>
        </p:txBody>
      </p:sp>
    </p:spTree>
    <p:extLst>
      <p:ext uri="{BB962C8B-B14F-4D97-AF65-F5344CB8AC3E}">
        <p14:creationId xmlns="" xmlns:p14="http://schemas.microsoft.com/office/powerpoint/2010/main" val="38433723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ที่เก็บแบบเข้าถึงโดยลำดับ 1"/>
          <p:cNvSpPr/>
          <p:nvPr/>
        </p:nvSpPr>
        <p:spPr>
          <a:xfrm>
            <a:off x="179512" y="2204864"/>
            <a:ext cx="8280920" cy="3888432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EucrosiaUPC" pitchFamily="18" charset="-34"/>
              </a:rPr>
              <a:t>…</a:t>
            </a:r>
            <a:r>
              <a:rPr lang="th-TH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EucrosiaUPC" pitchFamily="18" charset="-34"/>
              </a:rPr>
              <a:t>จบแล้ว..ค่ะ</a:t>
            </a:r>
          </a:p>
          <a:p>
            <a:pPr algn="ctr"/>
            <a:r>
              <a:rPr lang="th-TH" sz="7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EucrosiaUPC" pitchFamily="18" charset="-34"/>
              </a:rPr>
              <a:t>ขอบคุณที่ติดตาม</a:t>
            </a:r>
            <a:r>
              <a:rPr lang="th-TH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EucrosiaUPC" pitchFamily="18" charset="-34"/>
              </a:rPr>
              <a:t>...</a:t>
            </a:r>
            <a:endParaRPr lang="th-TH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EucrosiaUPC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6000" b="1" dirty="0" smtClean="0">
                <a:solidFill>
                  <a:srgbClr val="002060"/>
                </a:solidFill>
              </a:rPr>
              <a:t>หลักการและเหตุผล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th-TH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7296" y="2852936"/>
            <a:ext cx="8507412" cy="4005064"/>
          </a:xfrm>
        </p:spPr>
        <p:txBody>
          <a:bodyPr/>
          <a:lstStyle/>
          <a:p>
            <a:pPr marL="457200" lvl="1" indent="0" algn="thaiDist">
              <a:buNone/>
              <a:defRPr/>
            </a:pPr>
            <a:r>
              <a:rPr lang="th-TH" sz="4400" dirty="0" smtClean="0"/>
              <a:t>การ</a:t>
            </a:r>
            <a:r>
              <a:rPr lang="th-TH" sz="4400" dirty="0"/>
              <a:t>สื่อสารไม่ได้เป็นเพียง </a:t>
            </a:r>
            <a:r>
              <a:rPr lang="en-US" sz="4400" dirty="0"/>
              <a:t>“</a:t>
            </a:r>
            <a:r>
              <a:rPr lang="th-TH" sz="4400" dirty="0"/>
              <a:t>ตัวกลาง" แต่มี</a:t>
            </a:r>
            <a:r>
              <a:rPr lang="th-TH" sz="4400" dirty="0" smtClean="0"/>
              <a:t>เป้าหมายต้อง</a:t>
            </a:r>
            <a:r>
              <a:rPr lang="th-TH" sz="4400" dirty="0"/>
              <a:t>วางแผน จัดการและสร้างสรรค์อย่างเป็นระบบ บนฐานคิดที่การสื่อสารไม่ใช่แค่การสื่อสารในลักษณะใคร ทำอะไร ที่ไหน อย่างไรและเมื่อไหร่ </a:t>
            </a:r>
            <a:r>
              <a:rPr lang="th-TH" sz="4400" dirty="0" smtClean="0"/>
              <a:t>ต้อง</a:t>
            </a:r>
            <a:r>
              <a:rPr lang="th-TH" sz="4400" dirty="0"/>
              <a:t>นำไปสู่การเคลื่อนไหวและการเปลี่ยนแปลงทางสังคม</a:t>
            </a:r>
            <a:endParaRPr lang="en-US" sz="4400" dirty="0"/>
          </a:p>
          <a:p>
            <a:pPr marL="457200" lvl="1" indent="0" algn="thaiDist">
              <a:buFontTx/>
              <a:buNone/>
              <a:defRPr/>
            </a:pPr>
            <a:endParaRPr lang="th-TH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1916832"/>
            <a:ext cx="6804248" cy="865312"/>
          </a:xfrm>
          <a:ln>
            <a:noFill/>
          </a:ln>
        </p:spPr>
        <p:txBody>
          <a:bodyPr/>
          <a:lstStyle/>
          <a:p>
            <a:pPr>
              <a:defRPr/>
            </a:pPr>
            <a:r>
              <a:rPr lang="th-TH" sz="4800" b="1" dirty="0">
                <a:solidFill>
                  <a:srgbClr val="002060"/>
                </a:solidFill>
              </a:rPr>
              <a:t>บทบาทหน้าที่ของการสื่อสารสาธารณะ </a:t>
            </a:r>
            <a:endParaRPr lang="th-TH" sz="4800" b="1" dirty="0" smtClean="0">
              <a:solidFill>
                <a:srgbClr val="002060"/>
              </a:solidFill>
            </a:endParaRPr>
          </a:p>
        </p:txBody>
      </p:sp>
      <p:sp>
        <p:nvSpPr>
          <p:cNvPr id="6147" name="ตัวแทนเนื้อหา 2"/>
          <p:cNvSpPr>
            <a:spLocks noGrp="1"/>
          </p:cNvSpPr>
          <p:nvPr>
            <p:ph idx="1"/>
          </p:nvPr>
        </p:nvSpPr>
        <p:spPr>
          <a:xfrm>
            <a:off x="528587" y="2925464"/>
            <a:ext cx="7643813" cy="3671888"/>
          </a:xfrm>
        </p:spPr>
        <p:txBody>
          <a:bodyPr/>
          <a:lstStyle/>
          <a:p>
            <a:pPr marL="0" indent="0" algn="thaiDist">
              <a:buNone/>
            </a:pPr>
            <a:r>
              <a:rPr lang="th-TH" sz="2900" dirty="0" smtClean="0"/>
              <a:t>	</a:t>
            </a:r>
            <a:r>
              <a:rPr lang="en-US" sz="3600" b="1" dirty="0"/>
              <a:t>1</a:t>
            </a:r>
            <a:r>
              <a:rPr lang="th-TH" sz="3600" b="1" dirty="0"/>
              <a:t>. เสริมสร้างค่านิยมที่รู้เท่าทัน ปรับความคิดของประชาชนให้เป็นพลเมืองคุณภาพ ให้ตระหนักถึงสิทธิและหน้าที่ โดยให้ข้อมูลข่าวสาร ความรู้ที่รอบด้าน หลากหลาย ลุ่มลึกเชื่อมโยง และสมดุล เพื่อให้ประชาชนมีข้อสรุปที่สมเหตุสมผลในการ</a:t>
            </a:r>
            <a:r>
              <a:rPr lang="th-TH" sz="3600" b="1" dirty="0" smtClean="0"/>
              <a:t>ตัดสินใจ</a:t>
            </a:r>
            <a:endParaRPr lang="en-US" sz="3600" dirty="0"/>
          </a:p>
          <a:p>
            <a:pPr marL="0" indent="0" algn="thaiDist">
              <a:buFontTx/>
              <a:buNone/>
            </a:pPr>
            <a:endParaRPr lang="th-TH" sz="3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ชื่อเรื่อง 1"/>
          <p:cNvSpPr>
            <a:spLocks noGrp="1"/>
          </p:cNvSpPr>
          <p:nvPr>
            <p:ph type="title"/>
          </p:nvPr>
        </p:nvSpPr>
        <p:spPr>
          <a:xfrm>
            <a:off x="323850" y="2060575"/>
            <a:ext cx="7643813" cy="649288"/>
          </a:xfrm>
        </p:spPr>
        <p:txBody>
          <a:bodyPr/>
          <a:lstStyle/>
          <a:p>
            <a:r>
              <a:rPr lang="th-TH" sz="4800" b="1" dirty="0">
                <a:solidFill>
                  <a:srgbClr val="002060"/>
                </a:solidFill>
              </a:rPr>
              <a:t>บทบาทหน้าที่ของการสื่อสารสาธารณะ </a:t>
            </a:r>
            <a:endParaRPr lang="th-TH" sz="4800" dirty="0" smtClean="0">
              <a:solidFill>
                <a:srgbClr val="002060"/>
              </a:solidFill>
            </a:endParaRPr>
          </a:p>
        </p:txBody>
      </p:sp>
      <p:sp>
        <p:nvSpPr>
          <p:cNvPr id="7171" name="ตัวแทนเนื้อหา 2"/>
          <p:cNvSpPr>
            <a:spLocks noGrp="1"/>
          </p:cNvSpPr>
          <p:nvPr>
            <p:ph idx="1"/>
          </p:nvPr>
        </p:nvSpPr>
        <p:spPr>
          <a:xfrm>
            <a:off x="827584" y="2997200"/>
            <a:ext cx="7643812" cy="3671888"/>
          </a:xfrm>
        </p:spPr>
        <p:txBody>
          <a:bodyPr/>
          <a:lstStyle/>
          <a:p>
            <a:pPr marL="0" indent="0" algn="thaiDist">
              <a:buNone/>
            </a:pPr>
            <a:r>
              <a:rPr lang="en-US" sz="3200" b="1" dirty="0" smtClean="0"/>
              <a:t>2</a:t>
            </a:r>
            <a:r>
              <a:rPr lang="th-TH" sz="3200" b="1" dirty="0"/>
              <a:t>.</a:t>
            </a:r>
            <a:r>
              <a:rPr lang="en-US" sz="3200" b="1" dirty="0"/>
              <a:t>  </a:t>
            </a:r>
            <a:r>
              <a:rPr lang="th-TH" sz="3200" b="1" dirty="0"/>
              <a:t>เสริมสร้างค่านิยมสังคมอุดมปัญญาและการเรียนรู้ ด้วยการให้บริการหลากหลายรูปแบบ ทางด้านความรู้ (</a:t>
            </a:r>
            <a:r>
              <a:rPr lang="en-US" sz="3200" b="1" dirty="0"/>
              <a:t>knowledge) </a:t>
            </a:r>
            <a:r>
              <a:rPr lang="th-TH" sz="3200" b="1" dirty="0"/>
              <a:t>และทักษะ (</a:t>
            </a:r>
            <a:r>
              <a:rPr lang="en-US" sz="3200" b="1" dirty="0"/>
              <a:t>skills)</a:t>
            </a:r>
            <a:r>
              <a:rPr lang="th-TH" sz="3200" b="1" dirty="0"/>
              <a:t> ทั้งในระบบ นอกระบบ ทุกระดับอายุ โดยเฉพาะอย่างยิ่ง ผู้ที่อยู่ชายขอบ ผู้ขาดโอกาส หรือกลุ่มคนที่สังคมไม่เหลียวแล การสื่อสารสาธารณะต้องเป็นส่วนหนึ่งที่กระตุ้นให้สังคมตื่นตัวเรียนรู้ เพื่อคุณภาพชีวิตที่ดีกว่า</a:t>
            </a:r>
            <a:endParaRPr lang="en-US" sz="3200" b="1" dirty="0"/>
          </a:p>
          <a:p>
            <a:pPr marL="0" indent="0" algn="thaiDist">
              <a:buFontTx/>
              <a:buNone/>
            </a:pPr>
            <a:endParaRPr lang="en-US" sz="3200" dirty="0" smtClean="0"/>
          </a:p>
          <a:p>
            <a:pPr marL="0" indent="0">
              <a:buFontTx/>
              <a:buNone/>
            </a:pPr>
            <a:endParaRPr lang="th-TH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ชื่อเรื่อง 1"/>
          <p:cNvSpPr>
            <a:spLocks noGrp="1"/>
          </p:cNvSpPr>
          <p:nvPr>
            <p:ph type="title"/>
          </p:nvPr>
        </p:nvSpPr>
        <p:spPr>
          <a:xfrm>
            <a:off x="107504" y="1916832"/>
            <a:ext cx="6984776" cy="1152128"/>
          </a:xfrm>
        </p:spPr>
        <p:txBody>
          <a:bodyPr/>
          <a:lstStyle/>
          <a:p>
            <a:r>
              <a:rPr lang="th-TH" sz="4400" b="1" dirty="0">
                <a:solidFill>
                  <a:srgbClr val="002060"/>
                </a:solidFill>
              </a:rPr>
              <a:t>บทบาทหน้าที่ของการสื่อสารสาธารณะ </a:t>
            </a:r>
            <a:endParaRPr lang="th-TH" sz="4400" dirty="0" smtClean="0">
              <a:solidFill>
                <a:srgbClr val="002060"/>
              </a:solidFill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95288" y="3141663"/>
            <a:ext cx="8291512" cy="3527425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sz="3200" dirty="0" smtClean="0"/>
              <a:t>  </a:t>
            </a:r>
            <a:r>
              <a:rPr lang="en-US" sz="4000" dirty="0"/>
              <a:t>3.  </a:t>
            </a:r>
            <a:r>
              <a:rPr lang="th-TH" sz="4000" dirty="0"/>
              <a:t>เสริมสร้างค่านิยมทางวัฒนธรรมและพลังสร้างสรรค์ เป็นต้นแบบและสร้างคนต้นแบบ (</a:t>
            </a:r>
            <a:r>
              <a:rPr lang="en-US" sz="4000" dirty="0"/>
              <a:t>originality) </a:t>
            </a:r>
            <a:r>
              <a:rPr lang="th-TH" sz="4000" dirty="0"/>
              <a:t>สร้างความแตกต่าง บ่มเพาะจินตนาการของกลุ่มชนสาธารณะ มวลชน</a:t>
            </a:r>
            <a:endParaRPr lang="en-US" sz="4000" dirty="0"/>
          </a:p>
          <a:p>
            <a:pPr marL="457200" lvl="1" indent="0">
              <a:buFontTx/>
              <a:buNone/>
              <a:defRPr/>
            </a:pPr>
            <a:endParaRPr lang="th-TH" sz="40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ชื่อเรื่อง 1"/>
          <p:cNvSpPr>
            <a:spLocks noGrp="1"/>
          </p:cNvSpPr>
          <p:nvPr>
            <p:ph type="title"/>
          </p:nvPr>
        </p:nvSpPr>
        <p:spPr>
          <a:xfrm>
            <a:off x="395288" y="2133600"/>
            <a:ext cx="7643812" cy="649288"/>
          </a:xfrm>
        </p:spPr>
        <p:txBody>
          <a:bodyPr/>
          <a:lstStyle/>
          <a:p>
            <a:r>
              <a:rPr lang="th-TH" sz="4800" b="1" dirty="0">
                <a:solidFill>
                  <a:srgbClr val="002060"/>
                </a:solidFill>
              </a:rPr>
              <a:t>บทบาทหน้าที่ของการสื่อสารสาธารณะ </a:t>
            </a:r>
            <a:endParaRPr lang="th-TH" sz="4800" dirty="0" smtClean="0">
              <a:solidFill>
                <a:srgbClr val="002060"/>
              </a:solidFill>
            </a:endParaRPr>
          </a:p>
        </p:txBody>
      </p:sp>
      <p:sp>
        <p:nvSpPr>
          <p:cNvPr id="9219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2708920"/>
            <a:ext cx="7643812" cy="3671888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4400" b="1" dirty="0" smtClean="0"/>
              <a:t>4</a:t>
            </a:r>
            <a:r>
              <a:rPr lang="th-TH" sz="4400" b="1" dirty="0"/>
              <a:t>.</a:t>
            </a:r>
            <a:r>
              <a:rPr lang="en-US" sz="4400" b="1" dirty="0"/>
              <a:t>   </a:t>
            </a:r>
            <a:r>
              <a:rPr lang="th-TH" sz="4400" b="1" dirty="0"/>
              <a:t>เสริมสร้างค่านิยมสังคมชุมชน ทั้งระดับท้องถิ่น ระดับชาติและ นานาชาติ สื่อสารสร้างความเข้าใจ สร้างการมีส่วนร่วมในหมู่คนกลุ่มต่าง ๆ ของสังคม ที่อาจจะมีทั้งจุดร่วมและความแตกต่างหลากหลาย </a:t>
            </a:r>
            <a:endParaRPr lang="en-US" sz="4400" b="1" dirty="0"/>
          </a:p>
          <a:p>
            <a:pPr marL="0" indent="0">
              <a:buNone/>
            </a:pPr>
            <a:endParaRPr lang="th-TH" sz="26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4608240"/>
          </a:xfrm>
        </p:spPr>
        <p:txBody>
          <a:bodyPr/>
          <a:lstStyle/>
          <a:p>
            <a:pPr marL="0" indent="0">
              <a:buNone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b="1" dirty="0"/>
              <a:t>การสื่อสาร</a:t>
            </a:r>
            <a:r>
              <a:rPr lang="th-TH" sz="3600" b="1" dirty="0" smtClean="0"/>
              <a:t>สาธารณะ</a:t>
            </a:r>
            <a:r>
              <a:rPr lang="th-TH" sz="3600" b="1" dirty="0"/>
              <a:t> </a:t>
            </a:r>
            <a:r>
              <a:rPr lang="th-TH" sz="3600" b="1" dirty="0" smtClean="0"/>
              <a:t>ไม่ได้</a:t>
            </a:r>
            <a:r>
              <a:rPr lang="th-TH" sz="3600" b="1" dirty="0"/>
              <a:t>มีกลุ่มเป้าหมายเพื่อคนทั่วไปเท่านั้น แต่ต้องสื่อสารตรงไปยังผู้เกี่ยวข้องและหน่วยงานที่รับผิดชอบ ด้วยรูปแบบการนำเสนอที่หลากหลาย เช่นนำเสนอผ่านเวทีวิชาการทั้งที่เป็นทางการและไม่เป็นทางการ การจัดประชุมและหารือถึงปัญหาและรายงานความรู้จากการวิจัย การประชุม ระดมสมองให้ภาคนโยบายรับทราบถึงข้อขัดข้อง ติดขัด และอุปสรรคที่ไม่สามารถแก้ไข</a:t>
            </a:r>
            <a:r>
              <a:rPr lang="th-TH" sz="3600" b="1" dirty="0" smtClean="0"/>
              <a:t>ได้</a:t>
            </a:r>
            <a:endParaRPr lang="th-TH" sz="3600" b="1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51520" y="2060848"/>
            <a:ext cx="8435280" cy="4608240"/>
          </a:xfrm>
        </p:spPr>
        <p:txBody>
          <a:bodyPr/>
          <a:lstStyle/>
          <a:p>
            <a:pPr marL="0" indent="0">
              <a:buNone/>
            </a:pPr>
            <a:r>
              <a:rPr lang="th-TH" sz="5400" b="1" dirty="0" smtClean="0"/>
              <a:t>การสื่อสารสาธารณะ ต้องทำควบคู่</a:t>
            </a:r>
            <a:r>
              <a:rPr lang="th-TH" sz="5400" b="1" dirty="0"/>
              <a:t>ไปกับการใช้ “สื่อ” ผลักดันการสื่อสารในระดับที่เป็นมวลชน เพื่อเพิ่มแรงขับที่ส่งผลกระทบและสร้างให้เกิดการเปลี่ยนแปลงอย่างรวดเร็วและมีประสิทธิภาพ</a:t>
            </a:r>
            <a:endParaRPr lang="en-US" sz="5400" b="1" dirty="0"/>
          </a:p>
          <a:p>
            <a:pPr marL="0" indent="0">
              <a:buFontTx/>
              <a:buNone/>
              <a:defRPr/>
            </a:pPr>
            <a:endParaRPr lang="th-TH" sz="40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28">
  <a:themeElements>
    <a:clrScheme name="00001 3">
      <a:dk1>
        <a:srgbClr val="808080"/>
      </a:dk1>
      <a:lt1>
        <a:srgbClr val="FFFFFF"/>
      </a:lt1>
      <a:dk2>
        <a:srgbClr val="1C8952"/>
      </a:dk2>
      <a:lt2>
        <a:srgbClr val="FFFFFF"/>
      </a:lt2>
      <a:accent1>
        <a:srgbClr val="FF9933"/>
      </a:accent1>
      <a:accent2>
        <a:srgbClr val="008080"/>
      </a:accent2>
      <a:accent3>
        <a:srgbClr val="ABC4B3"/>
      </a:accent3>
      <a:accent4>
        <a:srgbClr val="DADADA"/>
      </a:accent4>
      <a:accent5>
        <a:srgbClr val="FFCAAD"/>
      </a:accent5>
      <a:accent6>
        <a:srgbClr val="007373"/>
      </a:accent6>
      <a:hlink>
        <a:srgbClr val="FFCC00"/>
      </a:hlink>
      <a:folHlink>
        <a:srgbClr val="00CC99"/>
      </a:folHlink>
    </a:clrScheme>
    <a:fontScheme name="000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001 1">
        <a:dk1>
          <a:srgbClr val="808080"/>
        </a:dk1>
        <a:lt1>
          <a:srgbClr val="FFFFFF"/>
        </a:lt1>
        <a:dk2>
          <a:srgbClr val="1C8952"/>
        </a:dk2>
        <a:lt2>
          <a:srgbClr val="FFFFFF"/>
        </a:lt2>
        <a:accent1>
          <a:srgbClr val="FFCC99"/>
        </a:accent1>
        <a:accent2>
          <a:srgbClr val="FF7C80"/>
        </a:accent2>
        <a:accent3>
          <a:srgbClr val="ABC4B3"/>
        </a:accent3>
        <a:accent4>
          <a:srgbClr val="DADADA"/>
        </a:accent4>
        <a:accent5>
          <a:srgbClr val="FFE2CA"/>
        </a:accent5>
        <a:accent6>
          <a:srgbClr val="E77073"/>
        </a:accent6>
        <a:hlink>
          <a:srgbClr val="FFCC00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2">
        <a:dk1>
          <a:srgbClr val="808080"/>
        </a:dk1>
        <a:lt1>
          <a:srgbClr val="FFFFFF"/>
        </a:lt1>
        <a:dk2>
          <a:srgbClr val="1C8952"/>
        </a:dk2>
        <a:lt2>
          <a:srgbClr val="FFFFFF"/>
        </a:lt2>
        <a:accent1>
          <a:srgbClr val="FF9933"/>
        </a:accent1>
        <a:accent2>
          <a:srgbClr val="66FF33"/>
        </a:accent2>
        <a:accent3>
          <a:srgbClr val="ABC4B3"/>
        </a:accent3>
        <a:accent4>
          <a:srgbClr val="DADADA"/>
        </a:accent4>
        <a:accent5>
          <a:srgbClr val="FFCAAD"/>
        </a:accent5>
        <a:accent6>
          <a:srgbClr val="5CE72D"/>
        </a:accent6>
        <a:hlink>
          <a:srgbClr val="FFCC00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001 3">
        <a:dk1>
          <a:srgbClr val="808080"/>
        </a:dk1>
        <a:lt1>
          <a:srgbClr val="FFFFFF"/>
        </a:lt1>
        <a:dk2>
          <a:srgbClr val="1C8952"/>
        </a:dk2>
        <a:lt2>
          <a:srgbClr val="FFFFFF"/>
        </a:lt2>
        <a:accent1>
          <a:srgbClr val="FF9933"/>
        </a:accent1>
        <a:accent2>
          <a:srgbClr val="008080"/>
        </a:accent2>
        <a:accent3>
          <a:srgbClr val="ABC4B3"/>
        </a:accent3>
        <a:accent4>
          <a:srgbClr val="DADADA"/>
        </a:accent4>
        <a:accent5>
          <a:srgbClr val="FFCAAD"/>
        </a:accent5>
        <a:accent6>
          <a:srgbClr val="007373"/>
        </a:accent6>
        <a:hlink>
          <a:srgbClr val="FFCC00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459</TotalTime>
  <Words>848</Words>
  <Application>Microsoft Office PowerPoint</Application>
  <PresentationFormat>On-screen Show (4:3)</PresentationFormat>
  <Paragraphs>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template28</vt:lpstr>
      <vt:lpstr>Slide 1</vt:lpstr>
      <vt:lpstr>Slide 2</vt:lpstr>
      <vt:lpstr>หลักการและเหตุผล </vt:lpstr>
      <vt:lpstr>บทบาทหน้าที่ของการสื่อสารสาธารณะ </vt:lpstr>
      <vt:lpstr>บทบาทหน้าที่ของการสื่อสารสาธารณะ </vt:lpstr>
      <vt:lpstr>บทบาทหน้าที่ของการสื่อสารสาธารณะ </vt:lpstr>
      <vt:lpstr>บทบาทหน้าที่ของการสื่อสารสาธารณะ </vt:lpstr>
      <vt:lpstr>Slide 8</vt:lpstr>
      <vt:lpstr>Slide 9</vt:lpstr>
      <vt:lpstr> ภาพลักษณ์ของ “นักสื่อสารสาธารณะ”(Brand Image of Public communicator) </vt:lpstr>
      <vt:lpstr>คุณสมบัติพื้นฐาน(ต่อ) </vt:lpstr>
      <vt:lpstr>Slide 12</vt:lpstr>
      <vt:lpstr>นักสื่อสารสาธารณะ ควรจะมีนิสัยที่ชอบตริตรองเรื่องราวเกี่ยวกับสาธารณะประโยชน์ ให้มาก จนกระทั่งเห็นว่าเรื่องส่วนรวมเป็นเรื่องใหญ่โตกว่าเรื่องส่วนตัว ในกรณีที่การนำเสนอของเขาจำเป็นต้องมีมุมมองเฉพาะ และควรอยู่ในฐานะที่พร้อมจะเปิดเผยที่มาของข้อมูล และการก่อรูปของความคิดเห็นอย่างตรงไปตรงมา รวมทั้งความพร้อมที่จะเปิดโอกาสให้มีการตรวจสอบเจตนารมณ์ที่แท้จริงของตนได้ตามหลักของความโปร่งใสด้วย </vt:lpstr>
      <vt:lpstr>Slide 14</vt:lpstr>
      <vt:lpstr> การวิเคราะห์ผู้รับสารในการสื่อสารสาธารณะ (Audience Analysis in Public Communication)    </vt:lpstr>
      <vt:lpstr>การวิเคราะห์ผู้รับสารในการสื่อสารสาธารณะ (Audience Analysis in Public Communication)    </vt:lpstr>
      <vt:lpstr>ลักษณะทางโครงสร้างของผู้รับสารที่ต้องพิจารณาในการสื่อสารสาธารณะ มี 5 กลุ่ม  </vt:lpstr>
      <vt:lpstr>  ลักษณะทางโครงสร้างของผู้รับสารที่ต้องพิจารณาในการสื่อสารสาธารณะ มี 5 กลุ่ม  </vt:lpstr>
      <vt:lpstr>วัตถุประสงค์ของการสื่อสารสาธารณะ</vt:lpstr>
      <vt:lpstr>การชักจูงใจจะสำเร็จได้ต้องอาศัย</vt:lpstr>
      <vt:lpstr>วัตถุประสงค์ของการสื่อสารสาธารณะ(ต่อ)</vt:lpstr>
      <vt:lpstr>Slide 22</vt:lpstr>
    </vt:vector>
  </TitlesOfParts>
  <Company>KKD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2011 V.2</dc:creator>
  <cp:lastModifiedBy>HP</cp:lastModifiedBy>
  <cp:revision>33</cp:revision>
  <dcterms:created xsi:type="dcterms:W3CDTF">2012-07-06T07:16:34Z</dcterms:created>
  <dcterms:modified xsi:type="dcterms:W3CDTF">2012-07-09T09:40:20Z</dcterms:modified>
</cp:coreProperties>
</file>