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82" r:id="rId3"/>
    <p:sldId id="283" r:id="rId4"/>
    <p:sldId id="257" r:id="rId5"/>
    <p:sldId id="284" r:id="rId6"/>
    <p:sldId id="285" r:id="rId7"/>
    <p:sldId id="288" r:id="rId8"/>
    <p:sldId id="258" r:id="rId9"/>
    <p:sldId id="261" r:id="rId10"/>
    <p:sldId id="262" r:id="rId11"/>
    <p:sldId id="263" r:id="rId12"/>
    <p:sldId id="264" r:id="rId13"/>
    <p:sldId id="260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9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90" r:id="rId3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302D8-7497-48F9-8DC3-7A5200AB2A05}" type="datetimeFigureOut">
              <a:rPr lang="th-TH" smtClean="0"/>
              <a:t>02/07/55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31240-C9F9-4BA7-9108-7F2F899C5DB5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D8B6C3-992A-49FF-B703-21A9567ADC26}" type="datetimeFigureOut">
              <a:rPr lang="th-TH" smtClean="0"/>
              <a:pPr/>
              <a:t>02/07/55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6ED2EE-5BDC-4D52-8DD7-2ED43F41B84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3200400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บรรยายพิเศษ</a:t>
            </a:r>
            <a:br>
              <a:rPr lang="th-TH" dirty="0" smtClean="0"/>
            </a:br>
            <a:r>
              <a:rPr lang="th-TH" sz="6700" dirty="0" smtClean="0"/>
              <a:t>“</a:t>
            </a:r>
            <a:r>
              <a:rPr lang="th-TH" sz="6700" dirty="0" smtClean="0">
                <a:solidFill>
                  <a:srgbClr val="FF66FF"/>
                </a:solidFill>
              </a:rPr>
              <a:t>จะเข้าถึงชุมชนได้อย่างไร</a:t>
            </a:r>
            <a:r>
              <a:rPr lang="th-TH" sz="6700" dirty="0" smtClean="0"/>
              <a:t>”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เจ้าหน้าที่ประชาสัมพันธ์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สำนักงานปลัดกระทรวง</a:t>
            </a:r>
            <a:r>
              <a:rPr lang="th-TH" dirty="0" smtClean="0"/>
              <a:t>สาธารณสุข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86718"/>
          </a:xfrm>
        </p:spPr>
        <p:txBody>
          <a:bodyPr>
            <a:normAutofit fontScale="85000" lnSpcReduction="20000"/>
          </a:bodyPr>
          <a:lstStyle/>
          <a:p>
            <a:r>
              <a:rPr lang="th-TH" sz="4700" b="1" dirty="0" smtClean="0"/>
              <a:t>ปรัชญา </a:t>
            </a:r>
            <a:r>
              <a:rPr lang="en-US" sz="4700" b="1" dirty="0" smtClean="0"/>
              <a:t>HPDP</a:t>
            </a:r>
            <a:endParaRPr lang="th-TH" sz="4700" b="1" dirty="0" smtClean="0"/>
          </a:p>
          <a:p>
            <a:r>
              <a:rPr lang="th-TH" sz="4700" b="1" dirty="0" smtClean="0"/>
              <a:t>ชุมชนคืออะไร</a:t>
            </a:r>
          </a:p>
          <a:p>
            <a:r>
              <a:rPr lang="th-TH" sz="4700" b="1" dirty="0" smtClean="0"/>
              <a:t>วิธีการเข้าถึงชุมชน</a:t>
            </a:r>
          </a:p>
          <a:p>
            <a:endParaRPr lang="th-TH" sz="3600" dirty="0" smtClean="0"/>
          </a:p>
          <a:p>
            <a:r>
              <a:rPr lang="th-TH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ผู้ช่วยศาสตราจารย์ ดร.กิตติ กันภัย</a:t>
            </a:r>
          </a:p>
          <a:p>
            <a:r>
              <a:rPr lang="th-TH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คณะนิเทศศาสตร์ จุฬาลงกรณ์มหาวิทยาลัย</a:t>
            </a:r>
            <a:endParaRPr lang="th-TH" sz="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Key concepts: Community structural system</a:t>
            </a:r>
            <a:endParaRPr lang="th-TH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h-TH" sz="3600" dirty="0" smtClean="0"/>
              <a:t>แบบ</a:t>
            </a:r>
            <a:r>
              <a:rPr lang="th-TH" sz="3600" dirty="0"/>
              <a:t>ฉบับเฉพาะของกลุ่มคนและความสัมพันธ์ในชุมชน </a:t>
            </a:r>
            <a:r>
              <a:rPr lang="en-US" sz="3600" dirty="0" smtClean="0"/>
              <a:t>Stereotypes </a:t>
            </a:r>
            <a:r>
              <a:rPr lang="en-US" sz="3600" dirty="0"/>
              <a:t>and relations affecting social </a:t>
            </a:r>
            <a:r>
              <a:rPr lang="en-US" sz="3600" dirty="0" smtClean="0"/>
              <a:t>participation</a:t>
            </a:r>
            <a:endParaRPr lang="en-US" sz="3600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4293097"/>
            <a:ext cx="9144000" cy="2564904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concepts: Community structural system</a:t>
            </a:r>
            <a:endParaRPr lang="th-TH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h-TH" sz="3600" dirty="0" smtClean="0"/>
              <a:t>ความเชื่อและค่านิยมที่ส่งผลต่อพฤติกรรมสุขภาพ</a:t>
            </a:r>
            <a:r>
              <a:rPr lang="en-US" sz="3600" dirty="0" smtClean="0"/>
              <a:t> Culturally rooted beliefs and values affecting health related practices</a:t>
            </a:r>
            <a:endParaRPr lang="en-US" sz="3600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4437113"/>
            <a:ext cx="9144000" cy="2420888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concepts: Community structural system</a:t>
            </a:r>
            <a:endParaRPr lang="th-TH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h-TH" sz="3600" dirty="0" smtClean="0"/>
              <a:t>ภาษา</a:t>
            </a:r>
            <a:r>
              <a:rPr lang="th-TH" sz="3600" dirty="0"/>
              <a:t>และพฤติกรรมการสื่อสาร </a:t>
            </a:r>
            <a:endParaRPr lang="en-US" sz="3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3600" dirty="0"/>
              <a:t>	</a:t>
            </a:r>
            <a:r>
              <a:rPr lang="en-US" sz="3600" dirty="0" smtClean="0"/>
              <a:t>Language </a:t>
            </a:r>
            <a:r>
              <a:rPr lang="en-US" sz="3600" dirty="0"/>
              <a:t>and communication </a:t>
            </a:r>
            <a:r>
              <a:rPr lang="en-US" sz="3600" dirty="0" smtClean="0"/>
              <a:t>behavior</a:t>
            </a:r>
            <a:endParaRPr lang="en-US" sz="3600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4509121"/>
            <a:ext cx="9144000" cy="2348880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concepts: Community structural system</a:t>
            </a:r>
            <a:endParaRPr lang="th-TH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h-TH" sz="3600" dirty="0" smtClean="0"/>
              <a:t>เครือข่าย</a:t>
            </a:r>
            <a:r>
              <a:rPr lang="th-TH" sz="3600" dirty="0"/>
              <a:t>ทางสังคม </a:t>
            </a:r>
            <a:endParaRPr lang="en-US" sz="3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3600" dirty="0"/>
              <a:t>	</a:t>
            </a:r>
            <a:r>
              <a:rPr lang="en-US" sz="3600" dirty="0" smtClean="0"/>
              <a:t>Social networks</a:t>
            </a:r>
            <a:endParaRPr lang="en-US" sz="3600" dirty="0"/>
          </a:p>
        </p:txBody>
      </p:sp>
      <p:grpSp>
        <p:nvGrpSpPr>
          <p:cNvPr id="10" name="กลุ่ม 4"/>
          <p:cNvGrpSpPr>
            <a:grpSpLocks/>
          </p:cNvGrpSpPr>
          <p:nvPr/>
        </p:nvGrpSpPr>
        <p:grpSpPr bwMode="auto">
          <a:xfrm>
            <a:off x="0" y="4509121"/>
            <a:ext cx="9144000" cy="2348880"/>
            <a:chOff x="0" y="5000636"/>
            <a:chExt cx="9144032" cy="1857364"/>
          </a:xfrm>
        </p:grpSpPr>
        <p:pic>
          <p:nvPicPr>
            <p:cNvPr id="11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concepts: Community structural system</a:t>
            </a:r>
            <a:endParaRPr lang="th-TH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lvl="2" indent="-342900">
              <a:lnSpc>
                <a:spcPct val="90000"/>
              </a:lnSpc>
            </a:pPr>
            <a:r>
              <a:rPr lang="th-TH" sz="3600" dirty="0" smtClean="0"/>
              <a:t>โครงสร้างผู้นำ </a:t>
            </a:r>
            <a:endParaRPr lang="en-US" sz="3600" dirty="0" smtClean="0"/>
          </a:p>
          <a:p>
            <a:pPr marL="742950" lvl="2" indent="-342900">
              <a:lnSpc>
                <a:spcPct val="90000"/>
              </a:lnSpc>
              <a:buNone/>
            </a:pPr>
            <a:r>
              <a:rPr lang="en-US" sz="3600" dirty="0"/>
              <a:t>	</a:t>
            </a:r>
            <a:r>
              <a:rPr lang="en-US" sz="3600" dirty="0" smtClean="0"/>
              <a:t>Leadership structures</a:t>
            </a:r>
            <a:endParaRPr lang="th-TH" sz="3600" dirty="0" smtClean="0"/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4221088"/>
            <a:ext cx="9144000" cy="2636913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ระดับยุทธศาสตร์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407196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cs typeface="+mj-cs"/>
              </a:rPr>
              <a:t>1. </a:t>
            </a:r>
            <a:r>
              <a:rPr lang="th-TH" b="1" dirty="0" smtClean="0">
                <a:cs typeface="+mj-cs"/>
              </a:rPr>
              <a:t>การผนึกกำลัง</a:t>
            </a:r>
            <a:r>
              <a:rPr lang="en-US" b="1" dirty="0" smtClean="0">
                <a:cs typeface="+mj-cs"/>
              </a:rPr>
              <a:t>/</a:t>
            </a:r>
            <a:r>
              <a:rPr lang="th-TH" b="1" dirty="0" smtClean="0">
                <a:cs typeface="+mj-cs"/>
              </a:rPr>
              <a:t>การรวมพลัง</a:t>
            </a:r>
          </a:p>
          <a:p>
            <a:pPr>
              <a:buNone/>
            </a:pPr>
            <a:r>
              <a:rPr lang="th-TH" b="1" dirty="0">
                <a:cs typeface="+mj-cs"/>
              </a:rPr>
              <a:t>	</a:t>
            </a:r>
            <a:r>
              <a:rPr lang="en-US" b="1" dirty="0" smtClean="0">
                <a:cs typeface="+mj-cs"/>
              </a:rPr>
              <a:t>Empowerment of the target population</a:t>
            </a:r>
          </a:p>
          <a:p>
            <a:pPr algn="thaiDist">
              <a:buNone/>
            </a:pPr>
            <a:r>
              <a:rPr lang="th-TH" b="1" dirty="0" smtClean="0">
                <a:solidFill>
                  <a:schemeClr val="accent2"/>
                </a:solidFill>
                <a:latin typeface="Cordia New" pitchFamily="34" charset="-34"/>
                <a:cs typeface="+mj-cs"/>
              </a:rPr>
              <a:t>	ประชาชนผู้ด้อยโอกาสต้องผนึกกำลังกัน </a:t>
            </a:r>
            <a:r>
              <a:rPr lang="th-TH" b="1" dirty="0" smtClean="0">
                <a:solidFill>
                  <a:schemeClr val="accent2"/>
                </a:solidFill>
                <a:latin typeface="Cordia New" pitchFamily="34" charset="-34"/>
                <a:cs typeface="+mj-cs"/>
              </a:rPr>
              <a:t> รวมกลุ่ม</a:t>
            </a:r>
            <a:r>
              <a:rPr lang="th-TH" b="1" dirty="0" smtClean="0">
                <a:solidFill>
                  <a:schemeClr val="accent2"/>
                </a:solidFill>
                <a:latin typeface="Cordia New" pitchFamily="34" charset="-34"/>
                <a:cs typeface="+mj-cs"/>
              </a:rPr>
              <a:t>เพื่อจัดการร่วมกัน (organized) และศึกษาหาความรู้ (educated) หากหวังจะบรรลุความต้องการ (psychological will) </a:t>
            </a:r>
            <a:r>
              <a:rPr lang="th-TH" b="1" dirty="0" smtClean="0">
                <a:solidFill>
                  <a:schemeClr val="accent2"/>
                </a:solidFill>
                <a:latin typeface="Cordia New" pitchFamily="34" charset="-34"/>
                <a:cs typeface="+mj-cs"/>
              </a:rPr>
              <a:t> ทักษะ </a:t>
            </a:r>
            <a:r>
              <a:rPr lang="th-TH" b="1" dirty="0" smtClean="0">
                <a:solidFill>
                  <a:schemeClr val="accent2"/>
                </a:solidFill>
                <a:latin typeface="Cordia New" pitchFamily="34" charset="-34"/>
                <a:cs typeface="+mj-cs"/>
              </a:rPr>
              <a:t>(skills)  และการสนับสนุนที่จะมีต่อกลุ่มใดๆ (organized group support) อันจะนำมาซึ่งความเสมอภาคทางสังคมในที่สุด</a:t>
            </a:r>
            <a:endParaRPr lang="en-US" b="1" dirty="0" smtClean="0">
              <a:cs typeface="+mj-cs"/>
            </a:endParaRPr>
          </a:p>
          <a:p>
            <a:pPr lvl="1"/>
            <a:r>
              <a:rPr lang="en-US" sz="2800" b="1" dirty="0" smtClean="0">
                <a:cs typeface="+mj-cs"/>
              </a:rPr>
              <a:t>Leadership, Social capital and Risk and crisis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grpSp>
        <p:nvGrpSpPr>
          <p:cNvPr id="9" name="กลุ่ม 4"/>
          <p:cNvGrpSpPr>
            <a:grpSpLocks/>
          </p:cNvGrpSpPr>
          <p:nvPr/>
        </p:nvGrpSpPr>
        <p:grpSpPr bwMode="auto">
          <a:xfrm>
            <a:off x="0" y="5000625"/>
            <a:ext cx="9144000" cy="1857375"/>
            <a:chOff x="0" y="5000636"/>
            <a:chExt cx="9144032" cy="1857364"/>
          </a:xfrm>
        </p:grpSpPr>
        <p:pic>
          <p:nvPicPr>
            <p:cNvPr id="10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ระดับยุทธศาสตร์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3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th-TH" b="1" dirty="0" smtClean="0"/>
              <a:t>การเข้าไปเป็นหุ้นส่วน </a:t>
            </a:r>
          </a:p>
          <a:p>
            <a:pPr>
              <a:buNone/>
            </a:pPr>
            <a:r>
              <a:rPr lang="th-TH" b="1" dirty="0"/>
              <a:t>	</a:t>
            </a:r>
            <a:r>
              <a:rPr lang="en-US" b="1" dirty="0" smtClean="0"/>
              <a:t>Partnership with the targeted population</a:t>
            </a:r>
          </a:p>
          <a:p>
            <a:pPr lvl="1"/>
            <a:r>
              <a:rPr lang="en-US" sz="2800" b="1" dirty="0" smtClean="0"/>
              <a:t>	Entry point</a:t>
            </a:r>
          </a:p>
          <a:p>
            <a:pPr lvl="1"/>
            <a:r>
              <a:rPr lang="en-US" sz="2800" b="1" dirty="0" smtClean="0"/>
              <a:t>Network analysis</a:t>
            </a:r>
          </a:p>
          <a:p>
            <a:pPr lvl="1"/>
            <a:r>
              <a:rPr lang="en-US" sz="2800" b="1" dirty="0" smtClean="0"/>
              <a:t>Shared resources: Economic aspect</a:t>
            </a:r>
          </a:p>
          <a:p>
            <a:pPr lvl="1"/>
            <a:r>
              <a:rPr lang="en-US" sz="2800" b="1" dirty="0" smtClean="0"/>
              <a:t>Shared outcome</a:t>
            </a:r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5000625"/>
            <a:ext cx="9144000" cy="1857375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00647"/>
              <a:ext cx="3143272" cy="1857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47"/>
              <a:ext cx="1928826" cy="1857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ระดับยุทธศาสตร์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3. </a:t>
            </a:r>
            <a:r>
              <a:rPr lang="th-TH" sz="4000" b="1" dirty="0" smtClean="0"/>
              <a:t>การเข้าไปมีส่วนร่วม</a:t>
            </a:r>
          </a:p>
          <a:p>
            <a:pPr>
              <a:buNone/>
            </a:pPr>
            <a:r>
              <a:rPr lang="th-TH" b="1" dirty="0"/>
              <a:t>	</a:t>
            </a:r>
            <a:r>
              <a:rPr lang="en-US" b="1" dirty="0" smtClean="0"/>
              <a:t>Participation with the targeted population: Coalition and consensus for social actions</a:t>
            </a:r>
          </a:p>
          <a:p>
            <a:pPr lvl="1"/>
            <a:r>
              <a:rPr lang="en-US" b="1" dirty="0" smtClean="0"/>
              <a:t>	Participatory</a:t>
            </a:r>
          </a:p>
          <a:p>
            <a:pPr lvl="1"/>
            <a:r>
              <a:rPr lang="en-US" b="1" dirty="0" smtClean="0"/>
              <a:t>Consensus </a:t>
            </a:r>
          </a:p>
          <a:p>
            <a:pPr lvl="1"/>
            <a:r>
              <a:rPr lang="en-US" b="1" dirty="0" smtClean="0"/>
              <a:t>Coalition</a:t>
            </a:r>
          </a:p>
          <a:p>
            <a:pPr lvl="1"/>
            <a:r>
              <a:rPr lang="en-US" b="1" dirty="0" smtClean="0"/>
              <a:t>Leader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th-TH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5000625"/>
            <a:ext cx="9144000" cy="1857375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ระดับยุทธศาสตร์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4. </a:t>
            </a:r>
            <a:r>
              <a:rPr lang="th-TH" sz="4000" b="1" dirty="0" smtClean="0"/>
              <a:t>การเรียกร้องกดดันให้เกิดการเปลี่ยนแปลง </a:t>
            </a:r>
            <a:endParaRPr lang="en-US" sz="4000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Advocacy</a:t>
            </a:r>
          </a:p>
          <a:p>
            <a:pPr>
              <a:buNone/>
            </a:pPr>
            <a:endParaRPr lang="th-TH" b="1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5000625"/>
            <a:ext cx="9144000" cy="1857375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ระดับยุทธศาสตร์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5. </a:t>
            </a:r>
            <a:r>
              <a:rPr lang="th-TH" sz="4000" b="1" dirty="0" smtClean="0"/>
              <a:t>การสื่อสารชุมชน </a:t>
            </a:r>
          </a:p>
          <a:p>
            <a:pPr>
              <a:buNone/>
            </a:pPr>
            <a:r>
              <a:rPr lang="th-TH" b="1" dirty="0"/>
              <a:t>	</a:t>
            </a:r>
            <a:r>
              <a:rPr lang="en-US" b="1" dirty="0" smtClean="0"/>
              <a:t>Community communication (local solution) VS </a:t>
            </a:r>
            <a:r>
              <a:rPr lang="en-US" b="1" dirty="0" err="1" smtClean="0"/>
              <a:t>Technocentric</a:t>
            </a:r>
            <a:r>
              <a:rPr lang="en-US" b="1" dirty="0" smtClean="0"/>
              <a:t> (media effects on the dominant majority: national solution)</a:t>
            </a:r>
          </a:p>
          <a:p>
            <a:pPr>
              <a:buNone/>
            </a:pPr>
            <a:endParaRPr lang="th-TH" b="1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5000625"/>
            <a:ext cx="9144000" cy="1857375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988840"/>
          </a:xfrm>
        </p:spPr>
        <p:txBody>
          <a:bodyPr>
            <a:noAutofit/>
          </a:bodyPr>
          <a:lstStyle/>
          <a:p>
            <a:r>
              <a:rPr lang="en-US" sz="3600" dirty="0" smtClean="0"/>
              <a:t>HPDP Philosophy: Community-based Health Promotion and Disease Prevention 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888"/>
            <a:ext cx="8229600" cy="439252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Primary health care (PHC) </a:t>
            </a:r>
            <a:r>
              <a:rPr lang="th-TH" sz="3200" b="1" dirty="0" smtClean="0"/>
              <a:t>ควรขึ้นอยู่กับความร่วมไม้ร่วมมือกันของชุมชน </a:t>
            </a:r>
            <a:r>
              <a:rPr lang="en-US" sz="3200" b="1" dirty="0" smtClean="0"/>
              <a:t>(active community participation)</a:t>
            </a:r>
            <a:r>
              <a:rPr lang="th-TH" sz="3200" b="1" dirty="0" smtClean="0"/>
              <a:t> ไม่ใช่ขึ้นอยู่กับ </a:t>
            </a:r>
            <a:r>
              <a:rPr lang="en-US" sz="3200" b="1" dirty="0" smtClean="0"/>
              <a:t>health services </a:t>
            </a:r>
            <a:r>
              <a:rPr lang="th-TH" sz="3200" b="1" dirty="0" smtClean="0"/>
              <a:t>จากรัฐ </a:t>
            </a:r>
            <a:r>
              <a:rPr lang="en-US" sz="3200" b="1" dirty="0" smtClean="0"/>
              <a:t>(UNICEF, 1978) </a:t>
            </a:r>
            <a:r>
              <a:rPr lang="th-TH" sz="3200" b="1" dirty="0" smtClean="0"/>
              <a:t>เพราะค่าใช้จ่ายสูง</a:t>
            </a:r>
            <a:endParaRPr lang="en-US" sz="3200" b="1" dirty="0" smtClean="0"/>
          </a:p>
          <a:p>
            <a:pPr>
              <a:buNone/>
            </a:pPr>
            <a:endParaRPr lang="th-TH" dirty="0"/>
          </a:p>
        </p:txBody>
      </p:sp>
      <p:pic>
        <p:nvPicPr>
          <p:cNvPr id="4" name="Picture 16" descr="CAQR45Y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34037"/>
            <a:ext cx="1296987" cy="1223963"/>
          </a:xfrm>
          <a:prstGeom prst="rect">
            <a:avLst/>
          </a:prstGeom>
          <a:noFill/>
        </p:spPr>
      </p:pic>
      <p:pic>
        <p:nvPicPr>
          <p:cNvPr id="5" name="Picture 10" descr="CA2TP9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632450"/>
            <a:ext cx="1368425" cy="1225550"/>
          </a:xfrm>
          <a:prstGeom prst="rect">
            <a:avLst/>
          </a:prstGeom>
          <a:noFill/>
        </p:spPr>
      </p:pic>
      <p:pic>
        <p:nvPicPr>
          <p:cNvPr id="6" name="Picture 8" descr="MenaHouse_runners%20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5575" y="5618163"/>
            <a:ext cx="1368425" cy="1239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ระดับยุทธศาสตร์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6. </a:t>
            </a:r>
            <a:r>
              <a:rPr lang="th-TH" sz="4000" b="1" dirty="0" smtClean="0"/>
              <a:t>ใช้ทุนทางวัฒนธรรม </a:t>
            </a:r>
            <a:endParaRPr lang="en-US" sz="4000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Cultural capitals/cultural relativity</a:t>
            </a:r>
          </a:p>
          <a:p>
            <a:endParaRPr lang="th-TH" b="1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5000625"/>
            <a:ext cx="9144000" cy="1857375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1042988" y="2924175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468313" y="3213100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1619250" y="3213100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323850" y="3573463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1763713" y="3644900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3" name="Oval 25"/>
          <p:cNvSpPr>
            <a:spLocks noChangeArrowheads="1"/>
          </p:cNvSpPr>
          <p:nvPr/>
        </p:nvSpPr>
        <p:spPr bwMode="auto">
          <a:xfrm>
            <a:off x="684213" y="4005263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4" name="Oval 26"/>
          <p:cNvSpPr>
            <a:spLocks noChangeArrowheads="1"/>
          </p:cNvSpPr>
          <p:nvPr/>
        </p:nvSpPr>
        <p:spPr bwMode="auto">
          <a:xfrm>
            <a:off x="1331913" y="4005263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5" name="Oval 27"/>
          <p:cNvSpPr>
            <a:spLocks noChangeArrowheads="1"/>
          </p:cNvSpPr>
          <p:nvPr/>
        </p:nvSpPr>
        <p:spPr bwMode="auto">
          <a:xfrm>
            <a:off x="4643438" y="3860800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6" name="Oval 28"/>
          <p:cNvSpPr>
            <a:spLocks noChangeArrowheads="1"/>
          </p:cNvSpPr>
          <p:nvPr/>
        </p:nvSpPr>
        <p:spPr bwMode="auto">
          <a:xfrm>
            <a:off x="5003800" y="3500438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7" name="Oval 29"/>
          <p:cNvSpPr>
            <a:spLocks noChangeArrowheads="1"/>
          </p:cNvSpPr>
          <p:nvPr/>
        </p:nvSpPr>
        <p:spPr bwMode="auto">
          <a:xfrm>
            <a:off x="3995738" y="3860800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8" name="Oval 30"/>
          <p:cNvSpPr>
            <a:spLocks noChangeArrowheads="1"/>
          </p:cNvSpPr>
          <p:nvPr/>
        </p:nvSpPr>
        <p:spPr bwMode="auto">
          <a:xfrm>
            <a:off x="7667625" y="3933825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19" name="Oval 31"/>
          <p:cNvSpPr>
            <a:spLocks noChangeArrowheads="1"/>
          </p:cNvSpPr>
          <p:nvPr/>
        </p:nvSpPr>
        <p:spPr bwMode="auto">
          <a:xfrm>
            <a:off x="7019925" y="3933825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0" name="Oval 32"/>
          <p:cNvSpPr>
            <a:spLocks noChangeArrowheads="1"/>
          </p:cNvSpPr>
          <p:nvPr/>
        </p:nvSpPr>
        <p:spPr bwMode="auto">
          <a:xfrm>
            <a:off x="8101013" y="3573463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1" name="Oval 33"/>
          <p:cNvSpPr>
            <a:spLocks noChangeArrowheads="1"/>
          </p:cNvSpPr>
          <p:nvPr/>
        </p:nvSpPr>
        <p:spPr bwMode="auto">
          <a:xfrm>
            <a:off x="6732588" y="3573463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2" name="Oval 34"/>
          <p:cNvSpPr>
            <a:spLocks noChangeArrowheads="1"/>
          </p:cNvSpPr>
          <p:nvPr/>
        </p:nvSpPr>
        <p:spPr bwMode="auto">
          <a:xfrm>
            <a:off x="7885113" y="3213100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3" name="Oval 35"/>
          <p:cNvSpPr>
            <a:spLocks noChangeArrowheads="1"/>
          </p:cNvSpPr>
          <p:nvPr/>
        </p:nvSpPr>
        <p:spPr bwMode="auto">
          <a:xfrm>
            <a:off x="6877050" y="3213100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4" name="Oval 36"/>
          <p:cNvSpPr>
            <a:spLocks noChangeArrowheads="1"/>
          </p:cNvSpPr>
          <p:nvPr/>
        </p:nvSpPr>
        <p:spPr bwMode="auto">
          <a:xfrm>
            <a:off x="7380288" y="2924175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3563938" y="2997200"/>
            <a:ext cx="2087562" cy="1512888"/>
          </a:xfrm>
          <a:prstGeom prst="rect">
            <a:avLst/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6" name="Oval 38"/>
          <p:cNvSpPr>
            <a:spLocks noChangeArrowheads="1"/>
          </p:cNvSpPr>
          <p:nvPr/>
        </p:nvSpPr>
        <p:spPr bwMode="auto">
          <a:xfrm>
            <a:off x="4356100" y="3068638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7" name="Oval 39"/>
          <p:cNvSpPr>
            <a:spLocks noChangeArrowheads="1"/>
          </p:cNvSpPr>
          <p:nvPr/>
        </p:nvSpPr>
        <p:spPr bwMode="auto">
          <a:xfrm>
            <a:off x="3779838" y="3284538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8" name="Oval 40"/>
          <p:cNvSpPr>
            <a:spLocks noChangeArrowheads="1"/>
          </p:cNvSpPr>
          <p:nvPr/>
        </p:nvSpPr>
        <p:spPr bwMode="auto">
          <a:xfrm>
            <a:off x="4932363" y="3284538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29" name="Oval 41"/>
          <p:cNvSpPr>
            <a:spLocks noChangeArrowheads="1"/>
          </p:cNvSpPr>
          <p:nvPr/>
        </p:nvSpPr>
        <p:spPr bwMode="auto">
          <a:xfrm>
            <a:off x="3635375" y="3644900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30" name="Oval 42"/>
          <p:cNvSpPr>
            <a:spLocks noChangeArrowheads="1"/>
          </p:cNvSpPr>
          <p:nvPr/>
        </p:nvSpPr>
        <p:spPr bwMode="auto">
          <a:xfrm>
            <a:off x="5076825" y="3644900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31" name="Oval 43"/>
          <p:cNvSpPr>
            <a:spLocks noChangeArrowheads="1"/>
          </p:cNvSpPr>
          <p:nvPr/>
        </p:nvSpPr>
        <p:spPr bwMode="auto">
          <a:xfrm>
            <a:off x="3995738" y="4005263"/>
            <a:ext cx="503237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32" name="Oval 44"/>
          <p:cNvSpPr>
            <a:spLocks noChangeArrowheads="1"/>
          </p:cNvSpPr>
          <p:nvPr/>
        </p:nvSpPr>
        <p:spPr bwMode="auto">
          <a:xfrm>
            <a:off x="4572000" y="4005263"/>
            <a:ext cx="503238" cy="2159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7933" name="Line 45"/>
          <p:cNvSpPr>
            <a:spLocks noChangeShapeType="1"/>
          </p:cNvSpPr>
          <p:nvPr/>
        </p:nvSpPr>
        <p:spPr bwMode="auto">
          <a:xfrm>
            <a:off x="4500563" y="2420938"/>
            <a:ext cx="0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34" name="Text Box 46"/>
          <p:cNvSpPr txBox="1">
            <a:spLocks noChangeArrowheads="1"/>
          </p:cNvSpPr>
          <p:nvPr/>
        </p:nvSpPr>
        <p:spPr bwMode="auto">
          <a:xfrm>
            <a:off x="3995738" y="2708275"/>
            <a:ext cx="1306768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ordia New" pitchFamily="34" charset="-34"/>
              </a:rPr>
              <a:t>Health Issue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35" name="Text Box 47"/>
          <p:cNvSpPr txBox="1">
            <a:spLocks noChangeArrowheads="1"/>
          </p:cNvSpPr>
          <p:nvPr/>
        </p:nvSpPr>
        <p:spPr bwMode="auto">
          <a:xfrm>
            <a:off x="827088" y="2565400"/>
            <a:ext cx="1295547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ordia New" pitchFamily="34" charset="-34"/>
              </a:rPr>
              <a:t>Health issue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7164388" y="2636838"/>
            <a:ext cx="1295547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ordia New" pitchFamily="34" charset="-34"/>
              </a:rPr>
              <a:t>Health issue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37" name="Line 49"/>
          <p:cNvSpPr>
            <a:spLocks noChangeShapeType="1"/>
          </p:cNvSpPr>
          <p:nvPr/>
        </p:nvSpPr>
        <p:spPr bwMode="auto">
          <a:xfrm>
            <a:off x="4859338" y="3213100"/>
            <a:ext cx="144462" cy="714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38" name="Line 50"/>
          <p:cNvSpPr>
            <a:spLocks noChangeShapeType="1"/>
          </p:cNvSpPr>
          <p:nvPr/>
        </p:nvSpPr>
        <p:spPr bwMode="auto">
          <a:xfrm>
            <a:off x="5292725" y="3500438"/>
            <a:ext cx="71438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39" name="Line 51"/>
          <p:cNvSpPr>
            <a:spLocks noChangeShapeType="1"/>
          </p:cNvSpPr>
          <p:nvPr/>
        </p:nvSpPr>
        <p:spPr bwMode="auto">
          <a:xfrm flipH="1">
            <a:off x="5076825" y="3860800"/>
            <a:ext cx="215900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0" name="Line 52"/>
          <p:cNvSpPr>
            <a:spLocks noChangeShapeType="1"/>
          </p:cNvSpPr>
          <p:nvPr/>
        </p:nvSpPr>
        <p:spPr bwMode="auto">
          <a:xfrm flipH="1" flipV="1">
            <a:off x="4500563" y="4076700"/>
            <a:ext cx="71437" cy="730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1" name="Line 53"/>
          <p:cNvSpPr>
            <a:spLocks noChangeShapeType="1"/>
          </p:cNvSpPr>
          <p:nvPr/>
        </p:nvSpPr>
        <p:spPr bwMode="auto">
          <a:xfrm flipH="1" flipV="1">
            <a:off x="3851275" y="3860800"/>
            <a:ext cx="144463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2" name="Line 54"/>
          <p:cNvSpPr>
            <a:spLocks noChangeShapeType="1"/>
          </p:cNvSpPr>
          <p:nvPr/>
        </p:nvSpPr>
        <p:spPr bwMode="auto">
          <a:xfrm flipV="1">
            <a:off x="3851275" y="3500438"/>
            <a:ext cx="73025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3" name="Line 55"/>
          <p:cNvSpPr>
            <a:spLocks noChangeShapeType="1"/>
          </p:cNvSpPr>
          <p:nvPr/>
        </p:nvSpPr>
        <p:spPr bwMode="auto">
          <a:xfrm flipV="1">
            <a:off x="4140200" y="3213100"/>
            <a:ext cx="215900" cy="714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4" name="Line 56"/>
          <p:cNvSpPr>
            <a:spLocks noChangeShapeType="1"/>
          </p:cNvSpPr>
          <p:nvPr/>
        </p:nvSpPr>
        <p:spPr bwMode="auto">
          <a:xfrm>
            <a:off x="1547813" y="3068638"/>
            <a:ext cx="287337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979613" y="3429000"/>
            <a:ext cx="71437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6" name="Line 58"/>
          <p:cNvSpPr>
            <a:spLocks noChangeShapeType="1"/>
          </p:cNvSpPr>
          <p:nvPr/>
        </p:nvSpPr>
        <p:spPr bwMode="auto">
          <a:xfrm flipH="1">
            <a:off x="1835150" y="3860800"/>
            <a:ext cx="215900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48" name="Line 60"/>
          <p:cNvSpPr>
            <a:spLocks noChangeShapeType="1"/>
          </p:cNvSpPr>
          <p:nvPr/>
        </p:nvSpPr>
        <p:spPr bwMode="auto">
          <a:xfrm flipH="1" flipV="1">
            <a:off x="468313" y="3789363"/>
            <a:ext cx="215900" cy="2873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0" name="Line 62"/>
          <p:cNvSpPr>
            <a:spLocks noChangeShapeType="1"/>
          </p:cNvSpPr>
          <p:nvPr/>
        </p:nvSpPr>
        <p:spPr bwMode="auto">
          <a:xfrm flipV="1">
            <a:off x="468313" y="3429000"/>
            <a:ext cx="71437" cy="1444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1" name="Line 63"/>
          <p:cNvSpPr>
            <a:spLocks noChangeShapeType="1"/>
          </p:cNvSpPr>
          <p:nvPr/>
        </p:nvSpPr>
        <p:spPr bwMode="auto">
          <a:xfrm flipV="1">
            <a:off x="755650" y="3068638"/>
            <a:ext cx="287338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2" name="Line 64"/>
          <p:cNvSpPr>
            <a:spLocks noChangeShapeType="1"/>
          </p:cNvSpPr>
          <p:nvPr/>
        </p:nvSpPr>
        <p:spPr bwMode="auto">
          <a:xfrm flipH="1">
            <a:off x="1116013" y="4221163"/>
            <a:ext cx="2873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3" name="Line 65"/>
          <p:cNvSpPr>
            <a:spLocks noChangeShapeType="1"/>
          </p:cNvSpPr>
          <p:nvPr/>
        </p:nvSpPr>
        <p:spPr bwMode="auto">
          <a:xfrm>
            <a:off x="7885113" y="3068638"/>
            <a:ext cx="215900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4" name="Line 66"/>
          <p:cNvSpPr>
            <a:spLocks noChangeShapeType="1"/>
          </p:cNvSpPr>
          <p:nvPr/>
        </p:nvSpPr>
        <p:spPr bwMode="auto">
          <a:xfrm>
            <a:off x="8316913" y="3429000"/>
            <a:ext cx="71437" cy="1444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5" name="Line 67"/>
          <p:cNvSpPr>
            <a:spLocks noChangeShapeType="1"/>
          </p:cNvSpPr>
          <p:nvPr/>
        </p:nvSpPr>
        <p:spPr bwMode="auto">
          <a:xfrm flipH="1">
            <a:off x="8172450" y="3789363"/>
            <a:ext cx="215900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7" name="Line 69"/>
          <p:cNvSpPr>
            <a:spLocks noChangeShapeType="1"/>
          </p:cNvSpPr>
          <p:nvPr/>
        </p:nvSpPr>
        <p:spPr bwMode="auto">
          <a:xfrm flipH="1" flipV="1">
            <a:off x="6877050" y="3789363"/>
            <a:ext cx="142875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8" name="Line 70"/>
          <p:cNvSpPr>
            <a:spLocks noChangeShapeType="1"/>
          </p:cNvSpPr>
          <p:nvPr/>
        </p:nvSpPr>
        <p:spPr bwMode="auto">
          <a:xfrm flipV="1">
            <a:off x="6877050" y="3429000"/>
            <a:ext cx="71438" cy="1444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59" name="Line 71"/>
          <p:cNvSpPr>
            <a:spLocks noChangeShapeType="1"/>
          </p:cNvSpPr>
          <p:nvPr/>
        </p:nvSpPr>
        <p:spPr bwMode="auto">
          <a:xfrm flipV="1">
            <a:off x="7092950" y="3068638"/>
            <a:ext cx="287338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60" name="Line 72"/>
          <p:cNvSpPr>
            <a:spLocks noChangeShapeType="1"/>
          </p:cNvSpPr>
          <p:nvPr/>
        </p:nvSpPr>
        <p:spPr bwMode="auto">
          <a:xfrm flipH="1">
            <a:off x="7451725" y="4149725"/>
            <a:ext cx="3603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7961" name="Oval 73"/>
          <p:cNvSpPr>
            <a:spLocks noChangeArrowheads="1"/>
          </p:cNvSpPr>
          <p:nvPr/>
        </p:nvSpPr>
        <p:spPr bwMode="auto">
          <a:xfrm>
            <a:off x="3492500" y="4797425"/>
            <a:ext cx="1944688" cy="504825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Analyze health issue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64" name="Oval 76"/>
          <p:cNvSpPr>
            <a:spLocks noChangeArrowheads="1"/>
          </p:cNvSpPr>
          <p:nvPr/>
        </p:nvSpPr>
        <p:spPr bwMode="auto">
          <a:xfrm>
            <a:off x="1908175" y="5084763"/>
            <a:ext cx="1944688" cy="504825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Monitor process</a:t>
            </a:r>
          </a:p>
          <a:p>
            <a:pPr algn="ctr"/>
            <a:r>
              <a:rPr lang="en-US" sz="2400" dirty="0">
                <a:latin typeface="Cordia New" pitchFamily="34" charset="-34"/>
              </a:rPr>
              <a:t>and outcomes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65" name="Oval 77"/>
          <p:cNvSpPr>
            <a:spLocks noChangeArrowheads="1"/>
          </p:cNvSpPr>
          <p:nvPr/>
        </p:nvSpPr>
        <p:spPr bwMode="auto">
          <a:xfrm>
            <a:off x="5219700" y="5013325"/>
            <a:ext cx="1944688" cy="504825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Inventory resources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66" name="Oval 78"/>
          <p:cNvSpPr>
            <a:spLocks noChangeArrowheads="1"/>
          </p:cNvSpPr>
          <p:nvPr/>
        </p:nvSpPr>
        <p:spPr bwMode="auto">
          <a:xfrm>
            <a:off x="5508625" y="5516563"/>
            <a:ext cx="1944688" cy="576262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Develop health</a:t>
            </a:r>
          </a:p>
          <a:p>
            <a:pPr algn="ctr"/>
            <a:r>
              <a:rPr lang="en-US" sz="2400" dirty="0">
                <a:latin typeface="Cordia New" pitchFamily="34" charset="-34"/>
              </a:rPr>
              <a:t>Improvement strategy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67" name="Oval 79"/>
          <p:cNvSpPr>
            <a:spLocks noChangeArrowheads="1"/>
          </p:cNvSpPr>
          <p:nvPr/>
        </p:nvSpPr>
        <p:spPr bwMode="auto">
          <a:xfrm>
            <a:off x="1763713" y="5589588"/>
            <a:ext cx="1944687" cy="576262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Implement strategy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68" name="Oval 80"/>
          <p:cNvSpPr>
            <a:spLocks noChangeArrowheads="1"/>
          </p:cNvSpPr>
          <p:nvPr/>
        </p:nvSpPr>
        <p:spPr bwMode="auto">
          <a:xfrm>
            <a:off x="4716463" y="6092825"/>
            <a:ext cx="1944687" cy="504825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ordia New" pitchFamily="34" charset="-34"/>
              </a:rPr>
              <a:t>Id</a:t>
            </a:r>
            <a:r>
              <a:rPr lang="en-US" sz="2400" dirty="0">
                <a:latin typeface="Cordia New" pitchFamily="34" charset="-34"/>
              </a:rPr>
              <a:t>entify accountability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69" name="Oval 81"/>
          <p:cNvSpPr>
            <a:spLocks noChangeArrowheads="1"/>
          </p:cNvSpPr>
          <p:nvPr/>
        </p:nvSpPr>
        <p:spPr bwMode="auto">
          <a:xfrm>
            <a:off x="2771775" y="6092825"/>
            <a:ext cx="1944688" cy="504825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Develop indicator set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7999" name="Oval 111"/>
          <p:cNvSpPr>
            <a:spLocks noChangeArrowheads="1"/>
          </p:cNvSpPr>
          <p:nvPr/>
        </p:nvSpPr>
        <p:spPr bwMode="auto">
          <a:xfrm>
            <a:off x="3276600" y="260350"/>
            <a:ext cx="2447925" cy="2016125"/>
          </a:xfrm>
          <a:prstGeom prst="ellipse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latin typeface="Cordia New" pitchFamily="34" charset="-34"/>
              </a:rPr>
              <a:t>Problem</a:t>
            </a:r>
          </a:p>
          <a:p>
            <a:pPr algn="ctr"/>
            <a:r>
              <a:rPr lang="en-US" b="1" dirty="0">
                <a:latin typeface="Cordia New" pitchFamily="34" charset="-34"/>
              </a:rPr>
              <a:t>identification</a:t>
            </a:r>
          </a:p>
          <a:p>
            <a:pPr algn="ctr"/>
            <a:r>
              <a:rPr lang="en-US" b="1" dirty="0">
                <a:latin typeface="Cordia New" pitchFamily="34" charset="-34"/>
              </a:rPr>
              <a:t>and prioritization cycle</a:t>
            </a:r>
            <a:endParaRPr lang="th-TH" b="1" dirty="0">
              <a:latin typeface="Cordia New" pitchFamily="34" charset="-34"/>
            </a:endParaRPr>
          </a:p>
        </p:txBody>
      </p:sp>
      <p:sp>
        <p:nvSpPr>
          <p:cNvPr id="38000" name="Oval 112"/>
          <p:cNvSpPr>
            <a:spLocks noChangeArrowheads="1"/>
          </p:cNvSpPr>
          <p:nvPr/>
        </p:nvSpPr>
        <p:spPr bwMode="auto">
          <a:xfrm>
            <a:off x="2124075" y="549275"/>
            <a:ext cx="1801813" cy="719138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Form community</a:t>
            </a:r>
          </a:p>
          <a:p>
            <a:pPr algn="ctr"/>
            <a:r>
              <a:rPr lang="en-US" sz="2400" dirty="0">
                <a:latin typeface="Cordia New" pitchFamily="34" charset="-34"/>
              </a:rPr>
              <a:t>health coalition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8001" name="Oval 113"/>
          <p:cNvSpPr>
            <a:spLocks noChangeArrowheads="1"/>
          </p:cNvSpPr>
          <p:nvPr/>
        </p:nvSpPr>
        <p:spPr bwMode="auto">
          <a:xfrm>
            <a:off x="5003800" y="549275"/>
            <a:ext cx="1801813" cy="719138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Prepare and analyze</a:t>
            </a:r>
          </a:p>
          <a:p>
            <a:pPr algn="ctr"/>
            <a:r>
              <a:rPr lang="en-US" sz="2400" dirty="0">
                <a:latin typeface="Cordia New" pitchFamily="34" charset="-34"/>
              </a:rPr>
              <a:t>community health profile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8002" name="Oval 114"/>
          <p:cNvSpPr>
            <a:spLocks noChangeArrowheads="1"/>
          </p:cNvSpPr>
          <p:nvPr/>
        </p:nvSpPr>
        <p:spPr bwMode="auto">
          <a:xfrm>
            <a:off x="3563938" y="1700213"/>
            <a:ext cx="1801812" cy="719137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latin typeface="Cordia New" pitchFamily="34" charset="-34"/>
              </a:rPr>
              <a:t>Identify critical</a:t>
            </a:r>
          </a:p>
          <a:p>
            <a:pPr algn="ctr"/>
            <a:r>
              <a:rPr lang="en-US" sz="2400" dirty="0">
                <a:latin typeface="Cordia New" pitchFamily="34" charset="-34"/>
              </a:rPr>
              <a:t>health issues</a:t>
            </a:r>
            <a:endParaRPr lang="th-TH" sz="2400" dirty="0">
              <a:latin typeface="Cordia New" pitchFamily="34" charset="-34"/>
            </a:endParaRPr>
          </a:p>
        </p:txBody>
      </p:sp>
      <p:sp>
        <p:nvSpPr>
          <p:cNvPr id="38003" name="Line 115"/>
          <p:cNvSpPr>
            <a:spLocks noChangeShapeType="1"/>
          </p:cNvSpPr>
          <p:nvPr/>
        </p:nvSpPr>
        <p:spPr bwMode="auto">
          <a:xfrm>
            <a:off x="3708400" y="692150"/>
            <a:ext cx="15113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04" name="Line 116"/>
          <p:cNvSpPr>
            <a:spLocks noChangeShapeType="1"/>
          </p:cNvSpPr>
          <p:nvPr/>
        </p:nvSpPr>
        <p:spPr bwMode="auto">
          <a:xfrm flipH="1">
            <a:off x="5148263" y="1268413"/>
            <a:ext cx="503237" cy="5762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05" name="Line 117"/>
          <p:cNvSpPr>
            <a:spLocks noChangeShapeType="1"/>
          </p:cNvSpPr>
          <p:nvPr/>
        </p:nvSpPr>
        <p:spPr bwMode="auto">
          <a:xfrm flipH="1" flipV="1">
            <a:off x="3348038" y="1268413"/>
            <a:ext cx="431800" cy="5762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0" name="Line 122"/>
          <p:cNvSpPr>
            <a:spLocks noChangeShapeType="1"/>
          </p:cNvSpPr>
          <p:nvPr/>
        </p:nvSpPr>
        <p:spPr bwMode="auto">
          <a:xfrm>
            <a:off x="5148263" y="4868863"/>
            <a:ext cx="792162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1" name="Line 123"/>
          <p:cNvSpPr>
            <a:spLocks noChangeShapeType="1"/>
          </p:cNvSpPr>
          <p:nvPr/>
        </p:nvSpPr>
        <p:spPr bwMode="auto">
          <a:xfrm>
            <a:off x="6948488" y="5445125"/>
            <a:ext cx="215900" cy="1444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2" name="Line 124"/>
          <p:cNvSpPr>
            <a:spLocks noChangeShapeType="1"/>
          </p:cNvSpPr>
          <p:nvPr/>
        </p:nvSpPr>
        <p:spPr bwMode="auto">
          <a:xfrm flipH="1">
            <a:off x="6659563" y="6021388"/>
            <a:ext cx="360362" cy="2873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3" name="Line 125"/>
          <p:cNvSpPr>
            <a:spLocks noChangeShapeType="1"/>
          </p:cNvSpPr>
          <p:nvPr/>
        </p:nvSpPr>
        <p:spPr bwMode="auto">
          <a:xfrm flipH="1">
            <a:off x="4140200" y="6597650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6" name="Line 128"/>
          <p:cNvSpPr>
            <a:spLocks noChangeShapeType="1"/>
          </p:cNvSpPr>
          <p:nvPr/>
        </p:nvSpPr>
        <p:spPr bwMode="auto">
          <a:xfrm flipH="1" flipV="1">
            <a:off x="2268538" y="6165850"/>
            <a:ext cx="503237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7" name="Line 129"/>
          <p:cNvSpPr>
            <a:spLocks noChangeShapeType="1"/>
          </p:cNvSpPr>
          <p:nvPr/>
        </p:nvSpPr>
        <p:spPr bwMode="auto">
          <a:xfrm flipV="1">
            <a:off x="1979613" y="5516563"/>
            <a:ext cx="144462" cy="144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8" name="Line 130"/>
          <p:cNvSpPr>
            <a:spLocks noChangeShapeType="1"/>
          </p:cNvSpPr>
          <p:nvPr/>
        </p:nvSpPr>
        <p:spPr bwMode="auto">
          <a:xfrm flipV="1">
            <a:off x="2627313" y="4941888"/>
            <a:ext cx="936625" cy="1428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3633077" y="5360988"/>
            <a:ext cx="1755609" cy="7694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rdia New" pitchFamily="34" charset="-34"/>
              </a:rPr>
              <a:t>Analysis and</a:t>
            </a:r>
          </a:p>
          <a:p>
            <a:pPr algn="ctr"/>
            <a:r>
              <a:rPr lang="en-US" sz="2000" b="1" dirty="0">
                <a:latin typeface="Cordia New" pitchFamily="34" charset="-34"/>
              </a:rPr>
              <a:t>implementation cycle</a:t>
            </a:r>
            <a:endParaRPr lang="th-TH" sz="2000" b="1" dirty="0">
              <a:latin typeface="Cordia New" pitchFamily="34" charset="-34"/>
            </a:endParaRPr>
          </a:p>
        </p:txBody>
      </p:sp>
      <p:sp>
        <p:nvSpPr>
          <p:cNvPr id="38020" name="Line 132"/>
          <p:cNvSpPr>
            <a:spLocks noChangeShapeType="1"/>
          </p:cNvSpPr>
          <p:nvPr/>
        </p:nvSpPr>
        <p:spPr bwMode="auto">
          <a:xfrm flipV="1">
            <a:off x="2268538" y="3860800"/>
            <a:ext cx="1295400" cy="12969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21" name="Line 133"/>
          <p:cNvSpPr>
            <a:spLocks noChangeShapeType="1"/>
          </p:cNvSpPr>
          <p:nvPr/>
        </p:nvSpPr>
        <p:spPr bwMode="auto">
          <a:xfrm flipH="1" flipV="1">
            <a:off x="5651500" y="3789363"/>
            <a:ext cx="1008063" cy="12239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1" y="0"/>
            <a:ext cx="9143999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cs typeface="Angsana New" pitchFamily="18" charset="-34"/>
              </a:rPr>
              <a:t>Community Health Improvement Process: CHIP Model</a:t>
            </a:r>
            <a:endParaRPr lang="th-TH" sz="2400" b="1" dirty="0"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Tx/>
              <a:buAutoNum type="arabicPeriod"/>
            </a:pPr>
            <a:r>
              <a:rPr lang="th-TH" sz="4000" b="1" dirty="0" smtClean="0"/>
              <a:t>ชุมชนเข้ามาร่วมพัฒนาโครงการ </a:t>
            </a:r>
            <a:endParaRPr lang="en-US" b="1" dirty="0"/>
          </a:p>
          <a:p>
            <a:pPr marL="514350" indent="-514350">
              <a:buNone/>
            </a:pPr>
            <a:r>
              <a:rPr lang="en-US" b="1" dirty="0"/>
              <a:t>	</a:t>
            </a:r>
            <a:r>
              <a:rPr lang="en-US" b="1" dirty="0" smtClean="0"/>
              <a:t>Community involvement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421481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d1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143380"/>
            <a:ext cx="2915816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2. </a:t>
            </a:r>
            <a:r>
              <a:rPr lang="th-TH" sz="4000" b="1" dirty="0" smtClean="0"/>
              <a:t>วางแผนอย่างรัดกุมไม่ต้องรีบ </a:t>
            </a:r>
            <a:endParaRPr lang="en-US" b="1" dirty="0"/>
          </a:p>
          <a:p>
            <a:pPr>
              <a:buFontTx/>
              <a:buNone/>
            </a:pPr>
            <a:r>
              <a:rPr lang="en-US" b="1" dirty="0" smtClean="0"/>
              <a:t>	Planning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112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2843807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3. </a:t>
            </a:r>
            <a:r>
              <a:rPr lang="th-TH" sz="4000" b="1" dirty="0" smtClean="0"/>
              <a:t>ประเมินทุนและทรัพยากรที่จำเป็นต้องใช้ </a:t>
            </a:r>
            <a:endParaRPr lang="en-US" b="1" dirty="0"/>
          </a:p>
          <a:p>
            <a:pPr>
              <a:buFontTx/>
              <a:buNone/>
            </a:pPr>
            <a:r>
              <a:rPr lang="en-US" b="1" dirty="0" smtClean="0"/>
              <a:t>	Needs and resources assessment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mork_A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1"/>
            <a:ext cx="3984625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4. </a:t>
            </a:r>
            <a:r>
              <a:rPr lang="th-TH" sz="4000" b="1" dirty="0" smtClean="0"/>
              <a:t>โครงการเต็มรูป ตั้งแต่การค้นหา </a:t>
            </a:r>
            <a:r>
              <a:rPr lang="en-US" sz="4000" b="1" dirty="0" smtClean="0"/>
              <a:t>risk factors </a:t>
            </a:r>
            <a:r>
              <a:rPr lang="th-TH" sz="4000" b="1" dirty="0" smtClean="0"/>
              <a:t>ไปจนถึงขั้นตอนการ </a:t>
            </a:r>
            <a:r>
              <a:rPr lang="en-US" sz="4000" b="1" dirty="0" smtClean="0"/>
              <a:t>deliver </a:t>
            </a:r>
            <a:r>
              <a:rPr lang="th-TH" sz="4000" b="1" dirty="0" smtClean="0"/>
              <a:t>โครงการ และการเปลี่ยนแปลงพฤติกรรม </a:t>
            </a:r>
            <a:endParaRPr lang="en-US" sz="4000" b="1" dirty="0"/>
          </a:p>
          <a:p>
            <a:pPr>
              <a:buFontTx/>
              <a:buNone/>
            </a:pPr>
            <a:r>
              <a:rPr lang="en-US" b="1" dirty="0" smtClean="0"/>
              <a:t>	</a:t>
            </a:r>
            <a:r>
              <a:rPr lang="en-US" b="1" dirty="0"/>
              <a:t>A</a:t>
            </a:r>
            <a:r>
              <a:rPr lang="en-US" b="1" dirty="0" smtClean="0"/>
              <a:t> comprehensive program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imagesCAHHO0J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40275"/>
            <a:ext cx="2627312" cy="2117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5. </a:t>
            </a:r>
            <a:r>
              <a:rPr lang="th-TH" sz="4000" b="1" dirty="0" smtClean="0"/>
              <a:t>โครงการเชิงบูรณาการ</a:t>
            </a:r>
            <a:r>
              <a:rPr lang="en-US" sz="4000" b="1" dirty="0" smtClean="0"/>
              <a:t> </a:t>
            </a:r>
            <a:r>
              <a:rPr lang="th-TH" sz="4000" b="1" dirty="0" smtClean="0"/>
              <a:t>องค์ประกอบต่างๆ ภายใต้โครงการสัมพันธ์และมีผลต่อกัน</a:t>
            </a:r>
          </a:p>
          <a:p>
            <a:pPr>
              <a:buFontTx/>
              <a:buNone/>
            </a:pPr>
            <a:r>
              <a:rPr lang="th-TH" b="1" dirty="0"/>
              <a:t>	</a:t>
            </a:r>
            <a:r>
              <a:rPr lang="en-US" b="1" dirty="0" smtClean="0"/>
              <a:t> An integrated program </a:t>
            </a:r>
            <a:endParaRPr lang="th-TH" b="1" dirty="0" smtClean="0"/>
          </a:p>
          <a:p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no-smok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19"/>
            <a:ext cx="2627784" cy="2348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6. </a:t>
            </a:r>
            <a:r>
              <a:rPr lang="th-TH" sz="4000" b="1" dirty="0" smtClean="0"/>
              <a:t>การเปลี่ยนแปลงระยะยาว </a:t>
            </a:r>
            <a:endParaRPr lang="en-US" b="1" dirty="0"/>
          </a:p>
          <a:p>
            <a:pPr>
              <a:buFontTx/>
              <a:buNone/>
            </a:pPr>
            <a:r>
              <a:rPr lang="en-US" b="1" dirty="0" smtClean="0"/>
              <a:t>	</a:t>
            </a:r>
            <a:r>
              <a:rPr lang="en-US" b="1" dirty="0"/>
              <a:t>L</a:t>
            </a:r>
            <a:r>
              <a:rPr lang="en-US" b="1" dirty="0" smtClean="0"/>
              <a:t>ong-term change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teenknowhow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113"/>
            <a:ext cx="2627784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7. </a:t>
            </a:r>
            <a:r>
              <a:rPr lang="th-TH" sz="4000" b="1" dirty="0" smtClean="0"/>
              <a:t>การเปลี่ยนแปลงบรรทัดฐานชุมชน </a:t>
            </a:r>
            <a:endParaRPr lang="en-US" b="1" dirty="0"/>
          </a:p>
          <a:p>
            <a:pPr>
              <a:buFontTx/>
              <a:buNone/>
            </a:pPr>
            <a:r>
              <a:rPr lang="en-US" b="1" dirty="0" smtClean="0"/>
              <a:t>	</a:t>
            </a:r>
            <a:r>
              <a:rPr lang="en-US" b="1" dirty="0"/>
              <a:t>A</a:t>
            </a:r>
            <a:r>
              <a:rPr lang="en-US" b="1" dirty="0" smtClean="0"/>
              <a:t>ltering community norms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zf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81128"/>
            <a:ext cx="2699792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0916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8. </a:t>
            </a:r>
            <a:r>
              <a:rPr lang="th-TH" sz="4000" b="1" dirty="0" smtClean="0"/>
              <a:t>การวิจัยและการประเมินผล </a:t>
            </a:r>
            <a:endParaRPr lang="en-US" b="1" dirty="0"/>
          </a:p>
          <a:p>
            <a:pPr>
              <a:buFontTx/>
              <a:buNone/>
            </a:pPr>
            <a:r>
              <a:rPr lang="en-US" b="1" dirty="0" smtClean="0"/>
              <a:t>	</a:t>
            </a:r>
            <a:r>
              <a:rPr lang="en-US" b="1" dirty="0"/>
              <a:t>R</a:t>
            </a:r>
            <a:r>
              <a:rPr lang="en-US" b="1" dirty="0" smtClean="0"/>
              <a:t>esearch and evaluation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head_r1_c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2267744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71678"/>
          </a:xfrm>
        </p:spPr>
        <p:txBody>
          <a:bodyPr>
            <a:noAutofit/>
          </a:bodyPr>
          <a:lstStyle/>
          <a:p>
            <a:r>
              <a:rPr lang="en-US" sz="3600" dirty="0" smtClean="0"/>
              <a:t>HPDP Philosophy: Community-based Health Promotion and Disease Prevention 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>
            <a:normAutofit lnSpcReduction="10000"/>
          </a:bodyPr>
          <a:lstStyle/>
          <a:p>
            <a:r>
              <a:rPr lang="th-TH" sz="3600" b="1" dirty="0" smtClean="0"/>
              <a:t>ตรงข้ามกับ </a:t>
            </a:r>
            <a:r>
              <a:rPr lang="en-US" sz="3600" b="1" dirty="0" smtClean="0"/>
              <a:t>medical paradigm </a:t>
            </a:r>
            <a:r>
              <a:rPr lang="th-TH" sz="3600" b="1" dirty="0" smtClean="0"/>
              <a:t>สาธารณสุขในกระบวนทัศน์ใหม่มีแนวทางการทำงานหลักดังนี้</a:t>
            </a:r>
            <a:endParaRPr lang="en-US" sz="3600" b="1" dirty="0" smtClean="0"/>
          </a:p>
          <a:p>
            <a:pPr lvl="1"/>
            <a:r>
              <a:rPr lang="th-TH" sz="3200" b="1" dirty="0" smtClean="0"/>
              <a:t>เป้าหมายคือการป้องกันโรคและส่งเสริมสุขภาพแทนที่จะรักษาโรค</a:t>
            </a:r>
          </a:p>
          <a:p>
            <a:pPr lvl="1"/>
            <a:r>
              <a:rPr lang="th-TH" sz="3200" b="1" dirty="0" smtClean="0"/>
              <a:t>หน่วยของการปฏิบัติการอยู่ที่ชุมชนและสาธารณชนไม่ใช่ผู้ป่วยเป็นคนๆ</a:t>
            </a:r>
          </a:p>
          <a:p>
            <a:pPr lvl="1"/>
            <a:r>
              <a:rPr lang="th-TH" sz="3200" b="1" dirty="0" smtClean="0"/>
              <a:t>กลยุทธ์คือการทำให้เกิดการเปลี่ยนแปลงทางสังคมและวิถีชีวิต </a:t>
            </a:r>
            <a:r>
              <a:rPr lang="en-US" sz="3200" b="1" dirty="0" smtClean="0"/>
              <a:t>(lifestyle and societal changes) </a:t>
            </a:r>
            <a:r>
              <a:rPr lang="th-TH" sz="3200" b="1" dirty="0" smtClean="0"/>
              <a:t>เพื่อลดความเสี่ยง และส่งเสริมสุขภาพชุมชนในภาพรวม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วิธีการเข้าถึงชุมชน</a:t>
            </a:r>
            <a:r>
              <a:rPr lang="en-US" dirty="0" smtClean="0"/>
              <a:t>: </a:t>
            </a:r>
            <a:r>
              <a:rPr lang="th-TH" dirty="0" smtClean="0"/>
              <a:t>ระดับกลวิธี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9.</a:t>
            </a:r>
            <a:r>
              <a:rPr lang="en-US" sz="4000" b="1" dirty="0" smtClean="0"/>
              <a:t> </a:t>
            </a:r>
            <a:r>
              <a:rPr lang="th-TH" sz="4000" b="1" dirty="0" smtClean="0"/>
              <a:t>มีทุนพอทำรณรงค์ </a:t>
            </a:r>
            <a:endParaRPr lang="en-US" sz="4000" b="1" dirty="0"/>
          </a:p>
          <a:p>
            <a:pPr>
              <a:buFontTx/>
              <a:buNone/>
            </a:pPr>
            <a:r>
              <a:rPr lang="en-US" b="1" dirty="0" smtClean="0"/>
              <a:t>	</a:t>
            </a:r>
            <a:r>
              <a:rPr lang="en-US" b="1" dirty="0"/>
              <a:t>S</a:t>
            </a:r>
            <a:r>
              <a:rPr lang="en-US" b="1" dirty="0" smtClean="0"/>
              <a:t>ufficient resources</a:t>
            </a:r>
          </a:p>
          <a:p>
            <a:pPr>
              <a:buNone/>
            </a:pPr>
            <a:endParaRPr lang="th-TH" b="1" dirty="0"/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zf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81129"/>
            <a:ext cx="2411760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3348"/>
          </a:xfrm>
        </p:spPr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วิธีการเข้าถึงชุมชน</a:t>
            </a: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th-TH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ระดับกลวิธี</a:t>
            </a:r>
            <a:endParaRPr lang="th-TH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70916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/>
              <a:t>10. </a:t>
            </a:r>
            <a:r>
              <a:rPr lang="th-TH" sz="4000" b="1" dirty="0" smtClean="0"/>
              <a:t>ความร่วมมือระหว่างนักรณรงค์กับชุมชน </a:t>
            </a:r>
            <a:r>
              <a:rPr lang="en-US" b="1" dirty="0" smtClean="0"/>
              <a:t>Professional and community collaboration</a:t>
            </a:r>
            <a:endParaRPr lang="th-TH" b="1" dirty="0" smtClean="0"/>
          </a:p>
          <a:p>
            <a:pPr>
              <a:buNone/>
            </a:pPr>
            <a:endParaRPr lang="th-TH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2" descr="http://www.infovark.com/blog/wp-content/uploads/2008/10/social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54538"/>
            <a:ext cx="307181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CleanFoodGoodTas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09120"/>
            <a:ext cx="2843808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/>
          <a:lstStyle/>
          <a:p>
            <a:r>
              <a:rPr lang="th-TH" dirty="0" smtClean="0"/>
              <a:t>ขอบคุณทุกท่านที่ตั้งใจฟัง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60466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4800" dirty="0" err="1" smtClean="0"/>
              <a:t>Facebook</a:t>
            </a:r>
            <a:r>
              <a:rPr lang="en-US" sz="14800" dirty="0" smtClean="0"/>
              <a:t> : </a:t>
            </a:r>
            <a:r>
              <a:rPr lang="en-US" sz="14800" dirty="0" err="1" smtClean="0"/>
              <a:t>Kitti</a:t>
            </a:r>
            <a:r>
              <a:rPr lang="en-US" sz="14800" dirty="0" smtClean="0"/>
              <a:t> </a:t>
            </a:r>
            <a:r>
              <a:rPr lang="en-US" sz="14800" dirty="0" err="1" smtClean="0"/>
              <a:t>Gunpai</a:t>
            </a:r>
            <a:endParaRPr lang="th-TH" sz="1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dirty="0" smtClean="0"/>
              <a:t>ชุมชนคืออะไร</a:t>
            </a:r>
            <a:endParaRPr lang="th-TH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571868" y="1142984"/>
            <a:ext cx="1928826" cy="639762"/>
          </a:xfrm>
        </p:spPr>
        <p:txBody>
          <a:bodyPr>
            <a:noAutofit/>
          </a:bodyPr>
          <a:lstStyle/>
          <a:p>
            <a:r>
              <a:rPr lang="th-TH" sz="4000" b="1" dirty="0" smtClean="0"/>
              <a:t>ความหมาย</a:t>
            </a:r>
            <a:endParaRPr lang="th-TH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500430" y="1785902"/>
            <a:ext cx="5286412" cy="5072098"/>
          </a:xfrm>
        </p:spPr>
        <p:txBody>
          <a:bodyPr>
            <a:noAutofit/>
          </a:bodyPr>
          <a:lstStyle/>
          <a:p>
            <a:pPr algn="thaiDist"/>
            <a:r>
              <a:rPr lang="th-TH" b="1" dirty="0" smtClean="0"/>
              <a:t>คำว่าชุมชน</a:t>
            </a:r>
            <a:r>
              <a:rPr lang="en-US" b="1" dirty="0" smtClean="0"/>
              <a:t> "community" </a:t>
            </a:r>
            <a:r>
              <a:rPr lang="th-TH" b="1" dirty="0" smtClean="0"/>
              <a:t>มาจากคำในภาษาฝรั่งเศสว่า</a:t>
            </a:r>
            <a:r>
              <a:rPr lang="en-US" b="1" dirty="0" smtClean="0"/>
              <a:t> </a:t>
            </a:r>
            <a:r>
              <a:rPr lang="en-US" b="1" i="1" dirty="0" err="1" smtClean="0"/>
              <a:t>communité</a:t>
            </a:r>
            <a:r>
              <a:rPr lang="en-US" b="1" dirty="0"/>
              <a:t> </a:t>
            </a:r>
            <a:r>
              <a:rPr lang="th-TH" b="1" dirty="0" smtClean="0"/>
              <a:t>ซึ่งมาจากคำในภาษาละตินว่า </a:t>
            </a:r>
            <a:r>
              <a:rPr lang="en-US" b="1" i="1" dirty="0" err="1" smtClean="0"/>
              <a:t>communitas</a:t>
            </a:r>
            <a:r>
              <a:rPr lang="en-US" b="1" dirty="0" smtClean="0"/>
              <a:t> (</a:t>
            </a:r>
            <a:r>
              <a:rPr lang="en-US" b="1" i="1" dirty="0" smtClean="0"/>
              <a:t>cum</a:t>
            </a:r>
            <a:r>
              <a:rPr lang="en-US" b="1" dirty="0" smtClean="0"/>
              <a:t>, "with/together" + </a:t>
            </a:r>
            <a:r>
              <a:rPr lang="en-US" b="1" i="1" dirty="0" err="1" smtClean="0"/>
              <a:t>munus</a:t>
            </a:r>
            <a:r>
              <a:rPr lang="en-US" b="1" dirty="0" smtClean="0"/>
              <a:t>, "gift")</a:t>
            </a:r>
          </a:p>
          <a:p>
            <a:pPr algn="thaiDist"/>
            <a:r>
              <a:rPr lang="th-TH" b="1" dirty="0" smtClean="0"/>
              <a:t>หมายถึง กลุ่มคนที่มีปฏิสัมพันธ์กัน </a:t>
            </a:r>
            <a:r>
              <a:rPr lang="en-US" b="1" dirty="0"/>
              <a:t>(</a:t>
            </a:r>
            <a:r>
              <a:rPr lang="en-US" b="1" dirty="0" smtClean="0"/>
              <a:t>group</a:t>
            </a:r>
            <a:r>
              <a:rPr lang="th-TH" b="1" dirty="0" smtClean="0"/>
              <a:t>)</a:t>
            </a:r>
            <a:r>
              <a:rPr lang="en-US" b="1" dirty="0" smtClean="0"/>
              <a:t> of interacting people) </a:t>
            </a:r>
            <a:r>
              <a:rPr lang="th-TH" b="1" dirty="0" smtClean="0"/>
              <a:t>อาศัยอยู่ใกล้กัน (</a:t>
            </a:r>
            <a:r>
              <a:rPr lang="en-US" b="1" dirty="0" smtClean="0"/>
              <a:t>living in some proximity) (</a:t>
            </a:r>
            <a:r>
              <a:rPr lang="th-TH" b="1" dirty="0" smtClean="0"/>
              <a:t>เช่น</a:t>
            </a:r>
            <a:r>
              <a:rPr lang="en-US" b="1" dirty="0"/>
              <a:t> </a:t>
            </a:r>
            <a:r>
              <a:rPr lang="th-TH" b="1" dirty="0" smtClean="0"/>
              <a:t>ใน</a:t>
            </a:r>
            <a:r>
              <a:rPr lang="en-US" b="1" dirty="0" smtClean="0"/>
              <a:t> space, time, or relationship)</a:t>
            </a:r>
          </a:p>
          <a:p>
            <a:pPr algn="thaiDist"/>
            <a:r>
              <a:rPr lang="th-TH" b="1" dirty="0" smtClean="0"/>
              <a:t>หมายถึง หน่วยทางสังคมชนิดหนึ่ง </a:t>
            </a:r>
            <a:r>
              <a:rPr lang="en-US" b="1" dirty="0" smtClean="0"/>
              <a:t>(a social unit) </a:t>
            </a:r>
            <a:r>
              <a:rPr lang="th-TH" b="1" dirty="0" smtClean="0"/>
              <a:t>ซึ่งใหญ่กว่าครัวเรือน </a:t>
            </a:r>
            <a:r>
              <a:rPr lang="en-US" b="1" dirty="0" smtClean="0"/>
              <a:t>(household) </a:t>
            </a:r>
            <a:r>
              <a:rPr lang="th-TH" b="1" dirty="0" smtClean="0"/>
              <a:t>ซึ่งมีค่านิยมร่วมกัน </a:t>
            </a:r>
            <a:r>
              <a:rPr lang="en-US" b="1" dirty="0" smtClean="0"/>
              <a:t>(shares common values) </a:t>
            </a:r>
            <a:r>
              <a:rPr lang="th-TH" b="1" dirty="0" smtClean="0"/>
              <a:t>และมีความเหนียวแน่น </a:t>
            </a:r>
            <a:r>
              <a:rPr lang="en-US" b="1" dirty="0" smtClean="0"/>
              <a:t>(social cohesion)</a:t>
            </a:r>
            <a:endParaRPr lang="th-TH" b="1" dirty="0"/>
          </a:p>
        </p:txBody>
      </p:sp>
      <p:pic>
        <p:nvPicPr>
          <p:cNvPr id="9" name="Picture 11" descr="Secure%20health%20logo%20smal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560" y="2143116"/>
            <a:ext cx="3237870" cy="4166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th-TH" sz="5400" dirty="0" smtClean="0"/>
              <a:t>ชุมชนคืออะไร</a:t>
            </a:r>
            <a:endParaRPr lang="th-TH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571868" y="1142984"/>
            <a:ext cx="5050904" cy="639762"/>
          </a:xfrm>
        </p:spPr>
        <p:txBody>
          <a:bodyPr>
            <a:noAutofit/>
          </a:bodyPr>
          <a:lstStyle/>
          <a:p>
            <a:r>
              <a:rPr lang="th-TH" sz="4000" b="1" dirty="0" smtClean="0"/>
              <a:t>องค์ประกอบสำคัญของชุมชน</a:t>
            </a:r>
            <a:endParaRPr lang="th-TH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571869" y="2000240"/>
            <a:ext cx="5572131" cy="4857760"/>
          </a:xfrm>
        </p:spPr>
        <p:txBody>
          <a:bodyPr>
            <a:noAutofit/>
          </a:bodyPr>
          <a:lstStyle/>
          <a:p>
            <a:r>
              <a:rPr lang="en-US" b="1" dirty="0" smtClean="0"/>
              <a:t>“Unity of will” (Ferdinand </a:t>
            </a:r>
            <a:r>
              <a:rPr lang="en-US" b="1" dirty="0" err="1" smtClean="0"/>
              <a:t>Tonnies’s</a:t>
            </a:r>
            <a:r>
              <a:rPr lang="en-US" b="1" dirty="0" smtClean="0"/>
              <a:t>  </a:t>
            </a:r>
            <a:r>
              <a:rPr lang="en-US" b="1" dirty="0" err="1" smtClean="0"/>
              <a:t>Gemeinschaft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“Social capital”  (Robert E. Putnam)</a:t>
            </a:r>
          </a:p>
          <a:p>
            <a:pPr lvl="1"/>
            <a:r>
              <a:rPr lang="en-US" sz="2400" b="1" dirty="0" smtClean="0"/>
              <a:t>Collective value of all social networks</a:t>
            </a:r>
          </a:p>
          <a:p>
            <a:pPr lvl="1"/>
            <a:r>
              <a:rPr lang="th-TH" sz="2400" b="1" dirty="0" smtClean="0"/>
              <a:t>แนวโน้มที่จะพร้อมจะทำสิ่งต่างๆ ให้กัน </a:t>
            </a:r>
            <a:r>
              <a:rPr lang="en-US" sz="2400" b="1" dirty="0" smtClean="0"/>
              <a:t>  (</a:t>
            </a:r>
            <a:r>
              <a:rPr lang="en-US" sz="2400" b="1" dirty="0" smtClean="0"/>
              <a:t>norms of reciprocity) </a:t>
            </a:r>
          </a:p>
          <a:p>
            <a:pPr lvl="1"/>
            <a:r>
              <a:rPr lang="en-US" sz="2400" b="1" dirty="0" smtClean="0"/>
              <a:t>Connectedness</a:t>
            </a:r>
          </a:p>
          <a:p>
            <a:pPr lvl="1"/>
            <a:r>
              <a:rPr lang="en-US" sz="2400" b="1" dirty="0" smtClean="0"/>
              <a:t>Formation of social networks</a:t>
            </a:r>
          </a:p>
          <a:p>
            <a:r>
              <a:rPr lang="en-US" b="1" dirty="0" smtClean="0"/>
              <a:t>“Socialization” </a:t>
            </a:r>
            <a:r>
              <a:rPr lang="th-TH" b="1" dirty="0" smtClean="0"/>
              <a:t>กระบวนการเรียนรู้เพื่อรับแบบแผนพฤติกรรมของชุมชน</a:t>
            </a:r>
            <a:endParaRPr lang="en-US" b="1" dirty="0" smtClean="0"/>
          </a:p>
        </p:txBody>
      </p:sp>
      <p:pic>
        <p:nvPicPr>
          <p:cNvPr id="9" name="Picture 11" descr="Secure%20health%20logo%20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928802"/>
            <a:ext cx="3429024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th-TH" sz="5400" dirty="0" smtClean="0"/>
              <a:t>ชุมชนคืออะไร</a:t>
            </a:r>
            <a:endParaRPr lang="th-TH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571868" y="1643050"/>
            <a:ext cx="5572132" cy="1029791"/>
          </a:xfrm>
        </p:spPr>
        <p:txBody>
          <a:bodyPr>
            <a:noAutofit/>
          </a:bodyPr>
          <a:lstStyle/>
          <a:p>
            <a:r>
              <a:rPr lang="en-US" sz="3600" dirty="0" smtClean="0"/>
              <a:t>Sense of Community</a:t>
            </a:r>
            <a:endParaRPr lang="th-TH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71934" y="2714620"/>
            <a:ext cx="4786346" cy="35719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Membership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Influence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Integration and fulfillment of needs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Shared emotional connection</a:t>
            </a:r>
            <a:endParaRPr lang="th-TH" sz="3200" dirty="0"/>
          </a:p>
        </p:txBody>
      </p:sp>
      <p:pic>
        <p:nvPicPr>
          <p:cNvPr id="9" name="Picture 11" descr="Secure%20health%20logo%20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928802"/>
            <a:ext cx="3301329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th-TH" sz="6000" dirty="0" smtClean="0"/>
              <a:t>ประเภทของชุมชน</a:t>
            </a:r>
            <a:endParaRPr lang="th-TH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42910" y="1214422"/>
            <a:ext cx="7929618" cy="3286148"/>
          </a:xfrm>
        </p:spPr>
        <p:txBody>
          <a:bodyPr>
            <a:noAutofit/>
          </a:bodyPr>
          <a:lstStyle/>
          <a:p>
            <a:r>
              <a:rPr lang="th-TH" dirty="0" smtClean="0"/>
              <a:t>ชุมชนตามภูมิศาสตร์ </a:t>
            </a:r>
            <a:r>
              <a:rPr lang="en-US" dirty="0" smtClean="0"/>
              <a:t>(Geographic communities)</a:t>
            </a:r>
          </a:p>
          <a:p>
            <a:pPr lvl="1"/>
            <a:r>
              <a:rPr lang="en-US" sz="2800" dirty="0" smtClean="0"/>
              <a:t>Location</a:t>
            </a:r>
          </a:p>
          <a:p>
            <a:r>
              <a:rPr lang="th-TH" dirty="0" smtClean="0"/>
              <a:t>องค์กรเครือข่ายชุมชน </a:t>
            </a:r>
            <a:r>
              <a:rPr lang="en-US" dirty="0" smtClean="0"/>
              <a:t>(Community organizations)</a:t>
            </a:r>
          </a:p>
          <a:p>
            <a:pPr lvl="1"/>
            <a:r>
              <a:rPr lang="en-US" sz="2800" dirty="0" smtClean="0"/>
              <a:t>Need or identity</a:t>
            </a:r>
          </a:p>
          <a:p>
            <a:r>
              <a:rPr lang="th-TH" dirty="0" smtClean="0"/>
              <a:t>ชุมชนวัฒนธรรม </a:t>
            </a:r>
            <a:r>
              <a:rPr lang="en-US" dirty="0" smtClean="0"/>
              <a:t>(Communities of culture)</a:t>
            </a:r>
          </a:p>
          <a:p>
            <a:pPr lvl="1"/>
            <a:r>
              <a:rPr lang="en-US" sz="2800" dirty="0" smtClean="0"/>
              <a:t>Association</a:t>
            </a:r>
            <a:endParaRPr lang="th-TH" sz="2800" dirty="0" smtClean="0"/>
          </a:p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pic>
        <p:nvPicPr>
          <p:cNvPr id="4" name="Picture 11" descr="Secure%20health%20logo%20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509120"/>
            <a:ext cx="3214677" cy="2348880"/>
          </a:xfrm>
          <a:prstGeom prst="rect">
            <a:avLst/>
          </a:prstGeom>
          <a:noFill/>
        </p:spPr>
      </p:pic>
      <p:pic>
        <p:nvPicPr>
          <p:cNvPr id="5" name="Picture 11" descr="Secure%20health%20logo%20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509120"/>
            <a:ext cx="3071802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2892"/>
            <a:ext cx="8712968" cy="868958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Key </a:t>
            </a:r>
            <a:r>
              <a:rPr lang="en-US" sz="3100" dirty="0" smtClean="0"/>
              <a:t>concepts: Community structural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1612"/>
            <a:ext cx="8229600" cy="470916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th-TH" sz="3600" dirty="0" smtClean="0"/>
              <a:t>กลุ่ม </a:t>
            </a:r>
            <a:endParaRPr lang="en-US" sz="3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3600" dirty="0"/>
              <a:t>	</a:t>
            </a:r>
            <a:r>
              <a:rPr lang="en-US" sz="3600" dirty="0" smtClean="0"/>
              <a:t>Diverse </a:t>
            </a:r>
            <a:r>
              <a:rPr lang="en-US" sz="3600" dirty="0"/>
              <a:t>interest </a:t>
            </a:r>
            <a:r>
              <a:rPr lang="en-US" sz="3600" dirty="0" smtClean="0"/>
              <a:t>groups</a:t>
            </a:r>
            <a:endParaRPr lang="en-US" sz="3600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4365105"/>
            <a:ext cx="9144000" cy="2492896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Key concepts: Community structural system</a:t>
            </a:r>
            <a:endParaRPr lang="th-TH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h-TH" sz="3600" dirty="0" smtClean="0"/>
              <a:t>ความ</a:t>
            </a:r>
            <a:r>
              <a:rPr lang="th-TH" sz="3600" dirty="0"/>
              <a:t>ต้องการ </a:t>
            </a:r>
            <a:endParaRPr lang="en-US" sz="3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3600" dirty="0"/>
              <a:t>	</a:t>
            </a:r>
            <a:r>
              <a:rPr lang="en-US" sz="3600" dirty="0" smtClean="0"/>
              <a:t>Objective </a:t>
            </a:r>
            <a:r>
              <a:rPr lang="en-US" sz="3600" dirty="0"/>
              <a:t>needs and subjective </a:t>
            </a:r>
            <a:r>
              <a:rPr lang="en-US" sz="3600" dirty="0" smtClean="0"/>
              <a:t>priorities</a:t>
            </a:r>
            <a:endParaRPr lang="en-US" sz="3600" dirty="0"/>
          </a:p>
        </p:txBody>
      </p:sp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0" y="4437113"/>
            <a:ext cx="9144000" cy="2420888"/>
            <a:chOff x="0" y="5000636"/>
            <a:chExt cx="9144032" cy="1857364"/>
          </a:xfrm>
        </p:grpSpPr>
        <p:pic>
          <p:nvPicPr>
            <p:cNvPr id="5" name="Picture 2" descr="http://www.informaticisenzafrontiere.org/img/social-network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000636"/>
              <a:ext cx="1643042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log.tamtamy.com/wp-content/uploads/2009/03/sna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000636"/>
              <a:ext cx="2428892" cy="1857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http://natewhitehill.com/wp-content/uploads/2008/05/socialnetworkin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868" y="5013551"/>
              <a:ext cx="3143272" cy="184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ailchimp.com/blog/wp-content/uploads/2008/02/email-networks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3" y="5000636"/>
              <a:ext cx="1928826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414</TotalTime>
  <Words>757</Words>
  <Application>Microsoft Office PowerPoint</Application>
  <PresentationFormat>นำเสนอทางหน้าจอ (4:3)</PresentationFormat>
  <Paragraphs>145</Paragraphs>
  <Slides>32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32</vt:i4>
      </vt:variant>
    </vt:vector>
  </HeadingPairs>
  <TitlesOfParts>
    <vt:vector size="33" baseType="lpstr">
      <vt:lpstr>Apex</vt:lpstr>
      <vt:lpstr>บรรยายพิเศษ “จะเข้าถึงชุมชนได้อย่างไร” เจ้าหน้าที่ประชาสัมพันธ์ สำนักงานปลัดกระทรวงสาธารณสุข</vt:lpstr>
      <vt:lpstr>HPDP Philosophy: Community-based Health Promotion and Disease Prevention </vt:lpstr>
      <vt:lpstr>HPDP Philosophy: Community-based Health Promotion and Disease Prevention </vt:lpstr>
      <vt:lpstr>ชุมชนคืออะไร</vt:lpstr>
      <vt:lpstr>ชุมชนคืออะไร</vt:lpstr>
      <vt:lpstr>ชุมชนคืออะไร</vt:lpstr>
      <vt:lpstr>ประเภทของชุมชน</vt:lpstr>
      <vt:lpstr>Key concepts: Community structural system </vt:lpstr>
      <vt:lpstr>Key concepts: Community structural system</vt:lpstr>
      <vt:lpstr>Key concepts: Community structural system</vt:lpstr>
      <vt:lpstr>Key concepts: Community structural system</vt:lpstr>
      <vt:lpstr>Key concepts: Community structural system</vt:lpstr>
      <vt:lpstr>Key concepts: Community structural system</vt:lpstr>
      <vt:lpstr>Key concepts: Community structural system</vt:lpstr>
      <vt:lpstr>วิธีการเข้าถึงชุมชน: ระดับยุทธศาสตร์</vt:lpstr>
      <vt:lpstr>วิธีการเข้าถึงชุมชน: ระดับยุทธศาสตร์</vt:lpstr>
      <vt:lpstr>วิธีการเข้าถึงชุมชน: ระดับยุทธศาสตร์</vt:lpstr>
      <vt:lpstr>วิธีการเข้าถึงชุมชน: ระดับยุทธศาสตร์</vt:lpstr>
      <vt:lpstr>วิธีการเข้าถึงชุมชน: ระดับยุทธศาสตร์</vt:lpstr>
      <vt:lpstr>วิธีการเข้าถึงชุมชน: ระดับยุทธศาสตร์</vt:lpstr>
      <vt:lpstr>ภาพนิ่ง 21</vt:lpstr>
      <vt:lpstr>วิธีการเข้าถึงชุมชน: ระดับกลวิธี</vt:lpstr>
      <vt:lpstr>วิธีการเข้าถึงชุมชน: ระดับกลวิธี</vt:lpstr>
      <vt:lpstr>วิธีการเข้าถึงชุมชน: ระดับกลวิธี</vt:lpstr>
      <vt:lpstr>วิธีการเข้าถึงชุมชน: ระดับกลวิธี</vt:lpstr>
      <vt:lpstr>วิธีการเข้าถึงชุมชน: ระดับกลวิธี </vt:lpstr>
      <vt:lpstr>วิธีการเข้าถึงชุมชน: ระดับกลวิธี</vt:lpstr>
      <vt:lpstr>วิธีการเข้าถึงชุมชน: ระดับกลวิธี</vt:lpstr>
      <vt:lpstr>วิธีการเข้าถึงชุมชน: ระดับกลวิธี</vt:lpstr>
      <vt:lpstr>วิธีการเข้าถึงชุมชน: ระดับกลวิธี</vt:lpstr>
      <vt:lpstr>วิธีการเข้าถึงชุมชน: ระดับกลวิธี</vt:lpstr>
      <vt:lpstr>ขอบคุณทุกท่านที่ตั้งใจฟัง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บรรยายพิเศษ “จะเข้าถึงชุมชนได้อย่างไร” เจ้าหน้าที่สาธารณสุข สำนักปลัดฯ กระทรวงสารณสุข</dc:title>
  <dc:creator>Personal</dc:creator>
  <cp:lastModifiedBy>Admin</cp:lastModifiedBy>
  <cp:revision>17</cp:revision>
  <dcterms:created xsi:type="dcterms:W3CDTF">2012-06-21T08:28:31Z</dcterms:created>
  <dcterms:modified xsi:type="dcterms:W3CDTF">2012-07-02T11:02:25Z</dcterms:modified>
</cp:coreProperties>
</file>